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28" r:id="rId1"/>
  </p:sldMasterIdLst>
  <p:notesMasterIdLst>
    <p:notesMasterId r:id="rId29"/>
  </p:notesMasterIdLst>
  <p:handoutMasterIdLst>
    <p:handoutMasterId r:id="rId30"/>
  </p:handoutMasterIdLst>
  <p:sldIdLst>
    <p:sldId id="359" r:id="rId2"/>
    <p:sldId id="260" r:id="rId3"/>
    <p:sldId id="293" r:id="rId4"/>
    <p:sldId id="292" r:id="rId5"/>
    <p:sldId id="313" r:id="rId6"/>
    <p:sldId id="335" r:id="rId7"/>
    <p:sldId id="337" r:id="rId8"/>
    <p:sldId id="296" r:id="rId9"/>
    <p:sldId id="342" r:id="rId10"/>
    <p:sldId id="341" r:id="rId11"/>
    <p:sldId id="325" r:id="rId12"/>
    <p:sldId id="304" r:id="rId13"/>
    <p:sldId id="305" r:id="rId14"/>
    <p:sldId id="306" r:id="rId15"/>
    <p:sldId id="307" r:id="rId16"/>
    <p:sldId id="351" r:id="rId17"/>
    <p:sldId id="352" r:id="rId18"/>
    <p:sldId id="353" r:id="rId19"/>
    <p:sldId id="354" r:id="rId20"/>
    <p:sldId id="355" r:id="rId21"/>
    <p:sldId id="356" r:id="rId22"/>
    <p:sldId id="357" r:id="rId23"/>
    <p:sldId id="358" r:id="rId24"/>
    <p:sldId id="327" r:id="rId25"/>
    <p:sldId id="349" r:id="rId26"/>
    <p:sldId id="310" r:id="rId27"/>
    <p:sldId id="346" r:id="rId28"/>
  </p:sldIdLst>
  <p:sldSz cx="9144000" cy="5143500" type="screen16x9"/>
  <p:notesSz cx="7010400" cy="9296400"/>
  <p:defaultTextStyle>
    <a:defPPr>
      <a:defRPr lang="en-US"/>
    </a:defPPr>
    <a:lvl1pPr algn="l" rtl="0" eaLnBrk="0" fontAlgn="base" hangingPunct="0">
      <a:spcBef>
        <a:spcPct val="0"/>
      </a:spcBef>
      <a:spcAft>
        <a:spcPct val="0"/>
      </a:spcAft>
      <a:defRPr kern="1200">
        <a:solidFill>
          <a:schemeClr val="tx1"/>
        </a:solidFill>
        <a:latin typeface="Georgia" pitchFamily="18" charset="0"/>
        <a:ea typeface="+mn-ea"/>
        <a:cs typeface="Arial" charset="0"/>
      </a:defRPr>
    </a:lvl1pPr>
    <a:lvl2pPr marL="457200" algn="l" rtl="0" eaLnBrk="0" fontAlgn="base" hangingPunct="0">
      <a:spcBef>
        <a:spcPct val="0"/>
      </a:spcBef>
      <a:spcAft>
        <a:spcPct val="0"/>
      </a:spcAft>
      <a:defRPr kern="1200">
        <a:solidFill>
          <a:schemeClr val="tx1"/>
        </a:solidFill>
        <a:latin typeface="Georgia" pitchFamily="18" charset="0"/>
        <a:ea typeface="+mn-ea"/>
        <a:cs typeface="Arial" charset="0"/>
      </a:defRPr>
    </a:lvl2pPr>
    <a:lvl3pPr marL="914400" algn="l" rtl="0" eaLnBrk="0" fontAlgn="base" hangingPunct="0">
      <a:spcBef>
        <a:spcPct val="0"/>
      </a:spcBef>
      <a:spcAft>
        <a:spcPct val="0"/>
      </a:spcAft>
      <a:defRPr kern="1200">
        <a:solidFill>
          <a:schemeClr val="tx1"/>
        </a:solidFill>
        <a:latin typeface="Georgia" pitchFamily="18" charset="0"/>
        <a:ea typeface="+mn-ea"/>
        <a:cs typeface="Arial" charset="0"/>
      </a:defRPr>
    </a:lvl3pPr>
    <a:lvl4pPr marL="1371600" algn="l" rtl="0" eaLnBrk="0" fontAlgn="base" hangingPunct="0">
      <a:spcBef>
        <a:spcPct val="0"/>
      </a:spcBef>
      <a:spcAft>
        <a:spcPct val="0"/>
      </a:spcAft>
      <a:defRPr kern="1200">
        <a:solidFill>
          <a:schemeClr val="tx1"/>
        </a:solidFill>
        <a:latin typeface="Georgia" pitchFamily="18" charset="0"/>
        <a:ea typeface="+mn-ea"/>
        <a:cs typeface="Arial" charset="0"/>
      </a:defRPr>
    </a:lvl4pPr>
    <a:lvl5pPr marL="1828800" algn="l" rtl="0" eaLnBrk="0" fontAlgn="base" hangingPunct="0">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F0A"/>
    <a:srgbClr val="4D4D4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97" autoAdjust="0"/>
    <p:restoredTop sz="94626" autoAdjust="0"/>
  </p:normalViewPr>
  <p:slideViewPr>
    <p:cSldViewPr>
      <p:cViewPr>
        <p:scale>
          <a:sx n="98" d="100"/>
          <a:sy n="98" d="100"/>
        </p:scale>
        <p:origin x="-2008" y="-1020"/>
      </p:cViewPr>
      <p:guideLst>
        <p:guide orient="horz" pos="1620"/>
        <p:guide pos="2880"/>
      </p:guideLst>
    </p:cSldViewPr>
  </p:slideViewPr>
  <p:notesTextViewPr>
    <p:cViewPr>
      <p:scale>
        <a:sx n="1" d="1"/>
        <a:sy n="1" d="1"/>
      </p:scale>
      <p:origin x="0" y="0"/>
    </p:cViewPr>
  </p:notesTextViewPr>
  <p:sorterViewPr>
    <p:cViewPr>
      <p:scale>
        <a:sx n="160" d="100"/>
        <a:sy n="160" d="100"/>
      </p:scale>
      <p:origin x="0" y="16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0A78652-5A2B-47C6-9F2C-BBBCA67EDE61}" type="datetimeFigureOut">
              <a:rPr lang="en-US"/>
              <a:pPr>
                <a:defRPr/>
              </a:pPr>
              <a:t>8/21/2020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6AFB4C76-B45C-47FA-988F-771C1E7FB3CB}" type="slidenum">
              <a:rPr lang="en-US" altLang="en-US"/>
              <a:pPr>
                <a:defRPr/>
              </a:pPr>
              <a:t>‹#›</a:t>
            </a:fld>
            <a:endParaRPr lang="en-US" altLang="en-US" dirty="0"/>
          </a:p>
        </p:txBody>
      </p:sp>
    </p:spTree>
    <p:extLst>
      <p:ext uri="{BB962C8B-B14F-4D97-AF65-F5344CB8AC3E}">
        <p14:creationId xmlns:p14="http://schemas.microsoft.com/office/powerpoint/2010/main" val="16204817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E41BB738-990C-4DAE-AC4D-9ECFC59ED828}" type="datetimeFigureOut">
              <a:rPr lang="en-US"/>
              <a:pPr>
                <a:defRPr/>
              </a:pPr>
              <a:t>8/21/2020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EA3F9DE3-8C4E-4469-B44C-5D4F002D9A00}" type="slidenum">
              <a:rPr lang="en-US" altLang="en-US"/>
              <a:pPr>
                <a:defRPr/>
              </a:pPr>
              <a:t>‹#›</a:t>
            </a:fld>
            <a:endParaRPr lang="en-US" altLang="en-US" dirty="0"/>
          </a:p>
        </p:txBody>
      </p:sp>
    </p:spTree>
    <p:extLst>
      <p:ext uri="{BB962C8B-B14F-4D97-AF65-F5344CB8AC3E}">
        <p14:creationId xmlns:p14="http://schemas.microsoft.com/office/powerpoint/2010/main" val="300185081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3F9DE3-8C4E-4469-B44C-5D4F002D9A00}" type="slidenum">
              <a:rPr lang="en-US" altLang="en-US" smtClean="0"/>
              <a:pPr>
                <a:defRPr/>
              </a:pPr>
              <a:t>1</a:t>
            </a:fld>
            <a:endParaRPr lang="en-US" altLang="en-US" dirty="0"/>
          </a:p>
        </p:txBody>
      </p:sp>
    </p:spTree>
    <p:extLst>
      <p:ext uri="{BB962C8B-B14F-4D97-AF65-F5344CB8AC3E}">
        <p14:creationId xmlns:p14="http://schemas.microsoft.com/office/powerpoint/2010/main" val="234969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latin typeface="Arial"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cs typeface="Arial" charset="0"/>
              </a:defRPr>
            </a:lvl1pPr>
            <a:lvl2pPr marL="742950" indent="-285750">
              <a:defRPr>
                <a:solidFill>
                  <a:schemeClr val="tx1"/>
                </a:solidFill>
                <a:latin typeface="Georgia" pitchFamily="18" charset="0"/>
                <a:cs typeface="Arial" charset="0"/>
              </a:defRPr>
            </a:lvl2pPr>
            <a:lvl3pPr marL="1143000" indent="-228600">
              <a:defRPr>
                <a:solidFill>
                  <a:schemeClr val="tx1"/>
                </a:solidFill>
                <a:latin typeface="Georgia" pitchFamily="18" charset="0"/>
                <a:cs typeface="Arial" charset="0"/>
              </a:defRPr>
            </a:lvl3pPr>
            <a:lvl4pPr marL="1600200" indent="-228600">
              <a:defRPr>
                <a:solidFill>
                  <a:schemeClr val="tx1"/>
                </a:solidFill>
                <a:latin typeface="Georgia" pitchFamily="18" charset="0"/>
                <a:cs typeface="Arial" charset="0"/>
              </a:defRPr>
            </a:lvl4pPr>
            <a:lvl5pPr marL="2057400" indent="-22860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fld id="{3C279479-27ED-49D1-9339-C8E5BCEBA90E}" type="slidenum">
              <a:rPr lang="en-US" altLang="en-US" smtClean="0">
                <a:solidFill>
                  <a:srgbClr val="000000"/>
                </a:solidFill>
                <a:latin typeface="Calibri" pitchFamily="34" charset="0"/>
              </a:rPr>
              <a:pPr/>
              <a:t>25</a:t>
            </a:fld>
            <a:endParaRPr lang="en-US" altLang="en-US" dirty="0"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a:defRPr/>
            </a:pPr>
            <a:endParaRPr lang="en-US" dirty="0"/>
          </a:p>
        </p:txBody>
      </p:sp>
      <p:sp>
        <p:nvSpPr>
          <p:cNvPr id="17" name="Footer Placeholder 16"/>
          <p:cNvSpPr>
            <a:spLocks noGrp="1"/>
          </p:cNvSpPr>
          <p:nvPr>
            <p:ph type="ftr" sz="quarter" idx="11"/>
          </p:nvPr>
        </p:nvSpPr>
        <p:spPr/>
        <p:txBody>
          <a:bodyPr/>
          <a:lstStyle>
            <a:extLst/>
          </a:lstStyle>
          <a:p>
            <a:pPr>
              <a:defRPr/>
            </a:pPr>
            <a:endParaRPr lang="en-US" dirty="0"/>
          </a:p>
        </p:txBody>
      </p:sp>
      <p:sp>
        <p:nvSpPr>
          <p:cNvPr id="29" name="Slide Number Placeholder 28"/>
          <p:cNvSpPr>
            <a:spLocks noGrp="1"/>
          </p:cNvSpPr>
          <p:nvPr>
            <p:ph type="sldNum" sz="quarter" idx="12"/>
          </p:nvPr>
        </p:nvSpPr>
        <p:spPr/>
        <p:txBody>
          <a:bodyPr/>
          <a:lstStyle>
            <a:extLst/>
          </a:lstStyle>
          <a:p>
            <a:pPr>
              <a:defRPr/>
            </a:pPr>
            <a:fld id="{3E30830B-F050-4AF8-A549-525C29E09611}" type="slidenum">
              <a:rPr lang="en-US" smtClean="0"/>
              <a:pPr>
                <a:defRPr/>
              </a:pPr>
              <a:t>‹#›</a:t>
            </a:fld>
            <a:endParaRPr lang="en-US" dirty="0"/>
          </a:p>
        </p:txBody>
      </p:sp>
      <p:sp>
        <p:nvSpPr>
          <p:cNvPr id="32" name="Rectangle 31"/>
          <p:cNvSpPr/>
          <p:nvPr/>
        </p:nvSpPr>
        <p:spPr>
          <a:xfrm>
            <a:off x="0" y="-1"/>
            <a:ext cx="365760" cy="514084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510358"/>
            <a:ext cx="45720"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125980"/>
            <a:ext cx="7772400" cy="113157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3785546"/>
            <a:ext cx="73152" cy="12687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3597614"/>
            <a:ext cx="73152"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3478264"/>
            <a:ext cx="73152" cy="10287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3406919"/>
            <a:ext cx="73152" cy="5486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BB6DF0D0-E112-49B7-8181-8FD7E22AE56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011BF9F3-9BB1-4DBF-A186-C81C6B9EFB2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93821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1119"/>
            <a:ext cx="4038600" cy="34694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31119"/>
            <a:ext cx="4038600" cy="34694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4857750"/>
            <a:ext cx="2133600" cy="206375"/>
          </a:xfrm>
          <a:prstGeom prst="rect">
            <a:avLst/>
          </a:prstGeom>
        </p:spPr>
        <p:txBody>
          <a:bodyPr/>
          <a:lstStyle>
            <a:lvl1pPr>
              <a:defRPr>
                <a:cs typeface="Arial" pitchFamily="34" charset="0"/>
              </a:defRPr>
            </a:lvl1pPr>
          </a:lstStyle>
          <a:p>
            <a:pPr>
              <a:defRPr/>
            </a:pPr>
            <a:endParaRPr lang="en-GB" dirty="0"/>
          </a:p>
        </p:txBody>
      </p:sp>
      <p:sp>
        <p:nvSpPr>
          <p:cNvPr id="6" name="Footer Placeholder 4"/>
          <p:cNvSpPr>
            <a:spLocks noGrp="1"/>
          </p:cNvSpPr>
          <p:nvPr>
            <p:ph type="ftr" sz="quarter" idx="11"/>
          </p:nvPr>
        </p:nvSpPr>
        <p:spPr>
          <a:xfrm>
            <a:off x="2640013" y="4857750"/>
            <a:ext cx="5508625" cy="206375"/>
          </a:xfrm>
          <a:prstGeom prst="rect">
            <a:avLst/>
          </a:prstGeom>
        </p:spPr>
        <p:txBody>
          <a:bodyPr/>
          <a:lstStyle>
            <a:lvl1pPr>
              <a:defRPr>
                <a:cs typeface="Arial" pitchFamily="34" charset="0"/>
              </a:defRPr>
            </a:lvl1pPr>
          </a:lstStyle>
          <a:p>
            <a:pPr>
              <a:defRPr/>
            </a:pPr>
            <a:endParaRPr lang="en-GB" dirty="0"/>
          </a:p>
        </p:txBody>
      </p:sp>
      <p:sp>
        <p:nvSpPr>
          <p:cNvPr id="7" name="Slide Number Placeholder 5"/>
          <p:cNvSpPr>
            <a:spLocks noGrp="1"/>
          </p:cNvSpPr>
          <p:nvPr>
            <p:ph type="sldNum" sz="quarter" idx="12"/>
          </p:nvPr>
        </p:nvSpPr>
        <p:spPr>
          <a:xfrm>
            <a:off x="8174038" y="1588"/>
            <a:ext cx="762000" cy="274637"/>
          </a:xfrm>
          <a:prstGeom prst="rect">
            <a:avLst/>
          </a:prstGeom>
        </p:spPr>
        <p:txBody>
          <a:bodyPr/>
          <a:lstStyle>
            <a:lvl1pPr>
              <a:defRPr/>
            </a:lvl1pPr>
          </a:lstStyle>
          <a:p>
            <a:pPr>
              <a:defRPr/>
            </a:pPr>
            <a:fld id="{F40F3790-6272-47FA-A023-0D5C10D361A0}" type="slidenum">
              <a:rPr lang="en-US"/>
              <a:pPr>
                <a:defRPr/>
              </a:pPr>
              <a:t>‹#›</a:t>
            </a:fld>
            <a:endParaRPr lang="en-US" dirty="0"/>
          </a:p>
        </p:txBody>
      </p:sp>
    </p:spTree>
    <p:extLst>
      <p:ext uri="{BB962C8B-B14F-4D97-AF65-F5344CB8AC3E}">
        <p14:creationId xmlns:p14="http://schemas.microsoft.com/office/powerpoint/2010/main" val="2223637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93821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31119"/>
            <a:ext cx="8229600" cy="16775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123010"/>
            <a:ext cx="8229600" cy="167759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4857750"/>
            <a:ext cx="2133600" cy="206375"/>
          </a:xfrm>
          <a:prstGeom prst="rect">
            <a:avLst/>
          </a:prstGeom>
        </p:spPr>
        <p:txBody>
          <a:bodyPr/>
          <a:lstStyle>
            <a:lvl1pPr>
              <a:defRPr>
                <a:cs typeface="Arial" pitchFamily="34" charset="0"/>
              </a:defRPr>
            </a:lvl1pPr>
          </a:lstStyle>
          <a:p>
            <a:pPr>
              <a:defRPr/>
            </a:pPr>
            <a:endParaRPr lang="en-GB" dirty="0"/>
          </a:p>
        </p:txBody>
      </p:sp>
      <p:sp>
        <p:nvSpPr>
          <p:cNvPr id="6" name="Footer Placeholder 4"/>
          <p:cNvSpPr>
            <a:spLocks noGrp="1"/>
          </p:cNvSpPr>
          <p:nvPr>
            <p:ph type="ftr" sz="quarter" idx="11"/>
          </p:nvPr>
        </p:nvSpPr>
        <p:spPr>
          <a:xfrm>
            <a:off x="2640013" y="4857750"/>
            <a:ext cx="5508625" cy="206375"/>
          </a:xfrm>
          <a:prstGeom prst="rect">
            <a:avLst/>
          </a:prstGeom>
        </p:spPr>
        <p:txBody>
          <a:bodyPr/>
          <a:lstStyle>
            <a:lvl1pPr>
              <a:defRPr>
                <a:cs typeface="Arial" pitchFamily="34" charset="0"/>
              </a:defRPr>
            </a:lvl1pPr>
          </a:lstStyle>
          <a:p>
            <a:pPr>
              <a:defRPr/>
            </a:pPr>
            <a:endParaRPr lang="en-GB" dirty="0"/>
          </a:p>
        </p:txBody>
      </p:sp>
      <p:sp>
        <p:nvSpPr>
          <p:cNvPr id="7" name="Slide Number Placeholder 5"/>
          <p:cNvSpPr>
            <a:spLocks noGrp="1"/>
          </p:cNvSpPr>
          <p:nvPr>
            <p:ph type="sldNum" sz="quarter" idx="12"/>
          </p:nvPr>
        </p:nvSpPr>
        <p:spPr>
          <a:xfrm>
            <a:off x="8174038" y="1588"/>
            <a:ext cx="762000" cy="274637"/>
          </a:xfrm>
          <a:prstGeom prst="rect">
            <a:avLst/>
          </a:prstGeom>
        </p:spPr>
        <p:txBody>
          <a:bodyPr/>
          <a:lstStyle>
            <a:lvl1pPr>
              <a:defRPr/>
            </a:lvl1pPr>
          </a:lstStyle>
          <a:p>
            <a:pPr>
              <a:defRPr/>
            </a:pPr>
            <a:fld id="{F94E53E0-709B-4AD8-88E9-1B54EC26BE80}" type="slidenum">
              <a:rPr lang="en-US"/>
              <a:pPr>
                <a:defRPr/>
              </a:pPr>
              <a:t>‹#›</a:t>
            </a:fld>
            <a:endParaRPr lang="en-US" dirty="0"/>
          </a:p>
        </p:txBody>
      </p:sp>
    </p:spTree>
    <p:extLst>
      <p:ext uri="{BB962C8B-B14F-4D97-AF65-F5344CB8AC3E}">
        <p14:creationId xmlns:p14="http://schemas.microsoft.com/office/powerpoint/2010/main" val="422986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E1B30A7E-DA94-43CD-AA3C-6E69D94E9B24}"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805416"/>
            <a:ext cx="4322136"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4961499"/>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976478" y="964110"/>
            <a:ext cx="30861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4" y="3184923"/>
            <a:ext cx="2090737" cy="1958578"/>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013754"/>
            <a:ext cx="5718048" cy="733115"/>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2F767D2E-F90E-4321-87D4-436937DBF71C}" type="slidenum">
              <a:rPr lang="en-US" smtClean="0"/>
              <a:pPr>
                <a:defRPr/>
              </a:pPr>
              <a:t>‹#›</a:t>
            </a:fld>
            <a:endParaRPr lang="en-US" dirty="0"/>
          </a:p>
        </p:txBody>
      </p:sp>
      <p:sp>
        <p:nvSpPr>
          <p:cNvPr id="7" name="Rectangle 6"/>
          <p:cNvSpPr/>
          <p:nvPr/>
        </p:nvSpPr>
        <p:spPr>
          <a:xfrm>
            <a:off x="363160" y="301698"/>
            <a:ext cx="850392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510358"/>
            <a:ext cx="36576"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6B7E0AED-4597-47B5-BB6B-4FE79791EBD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301699"/>
            <a:ext cx="886708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384048"/>
            <a:ext cx="7772400" cy="6858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18993E49-9605-4DEA-9858-2C8B4C57F2D4}" type="slidenum">
              <a:rPr lang="en-US" smtClean="0"/>
              <a:pPr>
                <a:defRPr/>
              </a:pPr>
              <a:t>‹#›</a:t>
            </a:fld>
            <a:endParaRPr lang="en-US" dirty="0"/>
          </a:p>
        </p:txBody>
      </p:sp>
      <p:sp>
        <p:nvSpPr>
          <p:cNvPr id="16" name="Rectangle 15"/>
          <p:cNvSpPr/>
          <p:nvPr/>
        </p:nvSpPr>
        <p:spPr>
          <a:xfrm>
            <a:off x="87790" y="510358"/>
            <a:ext cx="45720"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510358"/>
            <a:ext cx="36576"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46765D38-9B0F-436B-92DC-E27E68CA1812}"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8393CDB6-C4B3-48D2-AD24-BF2D5861B533}"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EE9ADEA4-1A3E-40D3-AA7B-38883DC79F42}"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408528"/>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413771"/>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31177" y="898342"/>
            <a:ext cx="99572"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420336"/>
            <a:ext cx="8778240" cy="3720108"/>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83577" y="1012642"/>
            <a:ext cx="99572"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36684" y="1090014"/>
            <a:ext cx="99572"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41625"/>
            <a:ext cx="2133600" cy="273844"/>
          </a:xfrm>
        </p:spPr>
        <p:txBody>
          <a:bodyPr/>
          <a:lstStyle>
            <a:extLst/>
          </a:lstStyle>
          <a:p>
            <a:pPr>
              <a:defRPr/>
            </a:pPr>
            <a:endParaRPr lang="en-US" dirty="0"/>
          </a:p>
        </p:txBody>
      </p:sp>
      <p:sp>
        <p:nvSpPr>
          <p:cNvPr id="6" name="Footer Placeholder 5"/>
          <p:cNvSpPr>
            <a:spLocks noGrp="1"/>
          </p:cNvSpPr>
          <p:nvPr>
            <p:ph type="ftr" sz="quarter" idx="11"/>
          </p:nvPr>
        </p:nvSpPr>
        <p:spPr>
          <a:xfrm>
            <a:off x="914400" y="41625"/>
            <a:ext cx="5562600" cy="273844"/>
          </a:xfrm>
        </p:spPr>
        <p:txBody>
          <a:bodyPr/>
          <a:lstStyle>
            <a:extLst/>
          </a:lstStyle>
          <a:p>
            <a:pPr>
              <a:defRPr/>
            </a:pPr>
            <a:endParaRPr lang="en-US" dirty="0"/>
          </a:p>
        </p:txBody>
      </p:sp>
      <p:sp>
        <p:nvSpPr>
          <p:cNvPr id="7" name="Slide Number Placeholder 6"/>
          <p:cNvSpPr>
            <a:spLocks noGrp="1"/>
          </p:cNvSpPr>
          <p:nvPr>
            <p:ph type="sldNum" sz="quarter" idx="12"/>
          </p:nvPr>
        </p:nvSpPr>
        <p:spPr>
          <a:xfrm>
            <a:off x="8610600" y="41625"/>
            <a:ext cx="457200" cy="273844"/>
          </a:xfrm>
        </p:spPr>
        <p:txBody>
          <a:bodyPr/>
          <a:lstStyle>
            <a:extLst/>
          </a:lstStyle>
          <a:p>
            <a:pPr>
              <a:defRPr/>
            </a:pPr>
            <a:fld id="{5FA82FAB-8C3E-4334-B441-FBA41CB1D5A8}"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2000">
              <a:schemeClr val="tx1"/>
            </a:gs>
            <a:gs pos="0">
              <a:srgbClr val="FFC000"/>
            </a:gs>
            <a:gs pos="3000">
              <a:schemeClr val="bg2">
                <a:lumMod val="40000"/>
                <a:lumOff val="60000"/>
              </a:schemeClr>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1"/>
            <a:ext cx="365760" cy="514084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3785546"/>
            <a:ext cx="73152" cy="12687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3597614"/>
            <a:ext cx="73152"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3478264"/>
            <a:ext cx="73152" cy="10287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3406919"/>
            <a:ext cx="73152" cy="5486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510358"/>
            <a:ext cx="45720"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510358"/>
            <a:ext cx="27432"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384048"/>
            <a:ext cx="7772400" cy="6858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337670"/>
            <a:ext cx="7772400" cy="3429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4812507"/>
            <a:ext cx="2133600" cy="273844"/>
          </a:xfrm>
          <a:prstGeom prst="rect">
            <a:avLst/>
          </a:prstGeom>
        </p:spPr>
        <p:txBody>
          <a:bodyPr vert="horz" anchor="b"/>
          <a:lstStyle>
            <a:lvl1pPr algn="l" eaLnBrk="1" latinLnBrk="0" hangingPunct="1">
              <a:defRPr kumimoji="0" sz="1100">
                <a:solidFill>
                  <a:schemeClr val="tx2"/>
                </a:solidFill>
              </a:defRPr>
            </a:lvl1pPr>
            <a:extLst/>
          </a:lstStyle>
          <a:p>
            <a:fld id="{0B385921-A91A-409C-921C-0E0EC1E750EC}" type="datetime2">
              <a:rPr lang="en-US" smtClean="0"/>
              <a:t>Friday, August 21, 2020</a:t>
            </a:fld>
            <a:endParaRPr lang="en-US" dirty="0"/>
          </a:p>
        </p:txBody>
      </p:sp>
      <p:sp>
        <p:nvSpPr>
          <p:cNvPr id="3" name="Footer Placeholder 2"/>
          <p:cNvSpPr>
            <a:spLocks noGrp="1"/>
          </p:cNvSpPr>
          <p:nvPr>
            <p:ph type="ftr" sz="quarter" idx="3"/>
          </p:nvPr>
        </p:nvSpPr>
        <p:spPr>
          <a:xfrm>
            <a:off x="914400" y="4812507"/>
            <a:ext cx="5562600" cy="273844"/>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4812507"/>
            <a:ext cx="457200" cy="273844"/>
          </a:xfrm>
          <a:prstGeom prst="rect">
            <a:avLst/>
          </a:prstGeom>
        </p:spPr>
        <p:txBody>
          <a:bodyPr vert="horz" anchor="b"/>
          <a:lstStyle>
            <a:lvl1pPr algn="l" eaLnBrk="1" latinLnBrk="0" hangingPunct="1">
              <a:defRPr kumimoji="0" sz="1200">
                <a:solidFill>
                  <a:schemeClr val="tx2"/>
                </a:solidFill>
              </a:defRPr>
            </a:lvl1pPr>
            <a:extLst/>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solidFill>
            <a:schemeClr val="tx1"/>
          </a:solidFill>
        </p:spPr>
      </p:pic>
      <p:sp>
        <p:nvSpPr>
          <p:cNvPr id="2" name="Title 1"/>
          <p:cNvSpPr>
            <a:spLocks noGrp="1"/>
          </p:cNvSpPr>
          <p:nvPr>
            <p:ph type="title"/>
          </p:nvPr>
        </p:nvSpPr>
        <p:spPr>
          <a:xfrm>
            <a:off x="0" y="666750"/>
            <a:ext cx="9144000" cy="1447800"/>
          </a:xfrm>
          <a:solidFill>
            <a:schemeClr val="tx1">
              <a:alpha val="96000"/>
            </a:schemeClr>
          </a:solidFill>
        </p:spPr>
        <p:txBody>
          <a:bodyPr/>
          <a:lstStyle/>
          <a:p>
            <a:pPr algn="ctr"/>
            <a:r>
              <a:rPr lang="en-US" altLang="en-US" sz="3200" b="1" dirty="0">
                <a:solidFill>
                  <a:srgbClr val="F66F0A"/>
                </a:solidFill>
              </a:rPr>
              <a:t>Lessons Learned from Scenarios Found during </a:t>
            </a:r>
            <a:r>
              <a:rPr lang="en-US" altLang="en-US" sz="3200" b="1" dirty="0" smtClean="0">
                <a:solidFill>
                  <a:srgbClr val="F66F0A"/>
                </a:solidFill>
              </a:rPr>
              <a:t>PHA of </a:t>
            </a:r>
            <a:r>
              <a:rPr lang="en-US" altLang="en-US" sz="3200" b="1" dirty="0">
                <a:solidFill>
                  <a:srgbClr val="F66F0A"/>
                </a:solidFill>
              </a:rPr>
              <a:t>Startup, Shutdown and Online Maintenance</a:t>
            </a:r>
            <a:endParaRPr lang="en-US" sz="3200" dirty="0">
              <a:solidFill>
                <a:srgbClr val="F66F0A"/>
              </a:solidFill>
            </a:endParaRPr>
          </a:p>
        </p:txBody>
      </p:sp>
      <p:sp>
        <p:nvSpPr>
          <p:cNvPr id="5" name="Rectangle 3"/>
          <p:cNvSpPr>
            <a:spLocks noChangeArrowheads="1"/>
          </p:cNvSpPr>
          <p:nvPr/>
        </p:nvSpPr>
        <p:spPr bwMode="auto">
          <a:xfrm>
            <a:off x="2628900" y="4107518"/>
            <a:ext cx="388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cs typeface="Arial" charset="0"/>
              </a:defRPr>
            </a:lvl1pPr>
            <a:lvl2pPr marL="742950" indent="-285750">
              <a:defRPr>
                <a:solidFill>
                  <a:schemeClr val="tx1"/>
                </a:solidFill>
                <a:latin typeface="Georgia" pitchFamily="18" charset="0"/>
                <a:cs typeface="Arial" charset="0"/>
              </a:defRPr>
            </a:lvl2pPr>
            <a:lvl3pPr marL="1143000" indent="-228600">
              <a:defRPr>
                <a:solidFill>
                  <a:schemeClr val="tx1"/>
                </a:solidFill>
                <a:latin typeface="Georgia" pitchFamily="18" charset="0"/>
                <a:cs typeface="Arial" charset="0"/>
              </a:defRPr>
            </a:lvl3pPr>
            <a:lvl4pPr marL="1600200" indent="-228600">
              <a:defRPr>
                <a:solidFill>
                  <a:schemeClr val="tx1"/>
                </a:solidFill>
                <a:latin typeface="Georgia" pitchFamily="18" charset="0"/>
                <a:cs typeface="Arial" charset="0"/>
              </a:defRPr>
            </a:lvl4pPr>
            <a:lvl5pPr marL="2057400" indent="-22860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lgn="ctr" eaLnBrk="1" hangingPunct="1"/>
            <a:r>
              <a:rPr lang="en-US" altLang="en-US" sz="3200" dirty="0" smtClean="0">
                <a:solidFill>
                  <a:srgbClr val="002060"/>
                </a:solidFill>
                <a:latin typeface="Arial" charset="0"/>
                <a:ea typeface="ヒラギノ角ゴ Pro W3" charset="-128"/>
              </a:rPr>
              <a:t>Stephen Bridges</a:t>
            </a:r>
          </a:p>
        </p:txBody>
      </p:sp>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257550"/>
            <a:ext cx="3048000" cy="47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511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Content Placeholder 3"/>
          <p:cNvSpPr>
            <a:spLocks noGrp="1"/>
          </p:cNvSpPr>
          <p:nvPr>
            <p:ph sz="half" idx="2"/>
          </p:nvPr>
        </p:nvSpPr>
        <p:spPr>
          <a:xfrm>
            <a:off x="265113" y="1123950"/>
            <a:ext cx="8686800" cy="1600200"/>
          </a:xfrm>
        </p:spPr>
        <p:txBody>
          <a:bodyPr>
            <a:noAutofit/>
          </a:bodyPr>
          <a:lstStyle/>
          <a:p>
            <a:pPr>
              <a:spcBef>
                <a:spcPts val="1200"/>
              </a:spcBef>
              <a:buClr>
                <a:srgbClr val="003366"/>
              </a:buClr>
            </a:pPr>
            <a:r>
              <a:rPr lang="en-US" altLang="en-US" sz="2400" dirty="0" smtClean="0">
                <a:solidFill>
                  <a:schemeClr val="bg1"/>
                </a:solidFill>
                <a:latin typeface="Arial" charset="0"/>
                <a:cs typeface="Arial" charset="0"/>
              </a:rPr>
              <a:t>What-if method for analyzing procedure-based modes of operations is free brainstorming without guide words</a:t>
            </a:r>
          </a:p>
          <a:p>
            <a:pPr lvl="1">
              <a:spcBef>
                <a:spcPts val="1200"/>
              </a:spcBef>
              <a:buClr>
                <a:srgbClr val="C00000"/>
              </a:buClr>
              <a:buFont typeface="Wingdings" pitchFamily="2" charset="2"/>
              <a:buChar char="ü"/>
            </a:pPr>
            <a:r>
              <a:rPr lang="en-US" altLang="en-US" sz="2400" dirty="0" smtClean="0">
                <a:solidFill>
                  <a:schemeClr val="bg1"/>
                </a:solidFill>
                <a:latin typeface="Arial" charset="0"/>
                <a:cs typeface="Arial" charset="0"/>
              </a:rPr>
              <a:t>Read the procedure and answer the question: “What mistakes will lead to our consequences of interest?” </a:t>
            </a:r>
          </a:p>
          <a:p>
            <a:pPr lvl="1">
              <a:spcBef>
                <a:spcPts val="1200"/>
              </a:spcBef>
              <a:buClr>
                <a:srgbClr val="C00000"/>
              </a:buClr>
              <a:buFont typeface="Wingdings" pitchFamily="2" charset="2"/>
              <a:buChar char="ü"/>
            </a:pPr>
            <a:r>
              <a:rPr lang="en-US" altLang="en-US" sz="2400" dirty="0" smtClean="0">
                <a:solidFill>
                  <a:schemeClr val="bg1"/>
                </a:solidFill>
                <a:latin typeface="Arial" charset="0"/>
                <a:cs typeface="Arial" charset="0"/>
              </a:rPr>
              <a:t>List these mistakes and then brainstorm the full consequences, causes, and existing safeguards </a:t>
            </a:r>
          </a:p>
          <a:p>
            <a:pPr>
              <a:spcBef>
                <a:spcPts val="1200"/>
              </a:spcBef>
              <a:buClr>
                <a:srgbClr val="C00000"/>
              </a:buClr>
            </a:pPr>
            <a:r>
              <a:rPr lang="en-US" altLang="en-US" sz="2400" dirty="0" smtClean="0">
                <a:solidFill>
                  <a:schemeClr val="bg1"/>
                </a:solidFill>
                <a:latin typeface="Arial" charset="0"/>
                <a:cs typeface="Arial" charset="0"/>
              </a:rPr>
              <a:t>What-if brainstorming </a:t>
            </a:r>
            <a:r>
              <a:rPr lang="en-US" altLang="en-US" sz="2400" b="1" dirty="0" smtClean="0">
                <a:solidFill>
                  <a:schemeClr val="bg1"/>
                </a:solidFill>
                <a:latin typeface="Arial" charset="0"/>
                <a:cs typeface="Arial" charset="0"/>
              </a:rPr>
              <a:t>is</a:t>
            </a:r>
            <a:r>
              <a:rPr lang="en-US" altLang="en-US" sz="2400" dirty="0" smtClean="0">
                <a:solidFill>
                  <a:schemeClr val="bg1"/>
                </a:solidFill>
                <a:latin typeface="Arial" charset="0"/>
                <a:cs typeface="Arial" charset="0"/>
              </a:rPr>
              <a:t> </a:t>
            </a:r>
            <a:r>
              <a:rPr lang="en-US" altLang="en-US" sz="2400" b="1" dirty="0" smtClean="0">
                <a:solidFill>
                  <a:schemeClr val="bg1"/>
                </a:solidFill>
                <a:latin typeface="Arial" charset="0"/>
                <a:cs typeface="Arial" charset="0"/>
              </a:rPr>
              <a:t>not</a:t>
            </a:r>
            <a:r>
              <a:rPr lang="en-US" altLang="en-US" sz="2400" dirty="0" smtClean="0">
                <a:solidFill>
                  <a:schemeClr val="bg1"/>
                </a:solidFill>
                <a:latin typeface="Arial" charset="0"/>
                <a:cs typeface="Arial" charset="0"/>
              </a:rPr>
              <a:t> applied to each step of the procedure, but instead covers the entire task at one time</a:t>
            </a:r>
          </a:p>
        </p:txBody>
      </p:sp>
      <p:sp>
        <p:nvSpPr>
          <p:cNvPr id="10" name="Rectangle 2"/>
          <p:cNvSpPr txBox="1">
            <a:spLocks noChangeArrowheads="1"/>
          </p:cNvSpPr>
          <p:nvPr/>
        </p:nvSpPr>
        <p:spPr bwMode="auto">
          <a:xfrm>
            <a:off x="76200" y="0"/>
            <a:ext cx="8839014" cy="1026414"/>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3200" b="1" dirty="0">
                <a:solidFill>
                  <a:schemeClr val="bg1"/>
                </a:solidFill>
                <a:latin typeface="Arial" panose="020B0604020202020204" pitchFamily="34" charset="0"/>
                <a:cs typeface="Arial" pitchFamily="34" charset="0"/>
              </a:rPr>
              <a:t>What-If Method for Analyzing Procedures</a:t>
            </a:r>
          </a:p>
        </p:txBody>
      </p:sp>
      <p:sp>
        <p:nvSpPr>
          <p:cNvPr id="6" name="Slide Number Placeholder 3"/>
          <p:cNvSpPr txBox="1">
            <a:spLocks noGrp="1"/>
          </p:cNvSpPr>
          <p:nvPr/>
        </p:nvSpPr>
        <p:spPr bwMode="auto">
          <a:xfrm>
            <a:off x="8686800" y="4857750"/>
            <a:ext cx="365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lgn="ctr" eaLnBrk="1" hangingPunct="1">
              <a:spcBef>
                <a:spcPct val="0"/>
              </a:spcBef>
              <a:buClrTx/>
              <a:buFontTx/>
              <a:buNone/>
            </a:pPr>
            <a:fld id="{33546B30-1E20-4314-A3F7-76E87F610F08}" type="slidenum">
              <a:rPr lang="en-US" altLang="en-US" sz="1200">
                <a:solidFill>
                  <a:schemeClr val="bg1"/>
                </a:solidFill>
                <a:latin typeface="Arial" charset="0"/>
              </a:rPr>
              <a:pPr algn="ctr" eaLnBrk="1" hangingPunct="1">
                <a:spcBef>
                  <a:spcPct val="0"/>
                </a:spcBef>
                <a:buClrTx/>
                <a:buFontTx/>
                <a:buNone/>
              </a:pPr>
              <a:t>10</a:t>
            </a:fld>
            <a:endParaRPr lang="en-US" altLang="en-US" sz="12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4"/>
          <p:cNvSpPr>
            <a:spLocks noGrp="1"/>
          </p:cNvSpPr>
          <p:nvPr>
            <p:ph type="ctrTitle"/>
          </p:nvPr>
        </p:nvSpPr>
        <p:spPr>
          <a:xfrm>
            <a:off x="0" y="133350"/>
            <a:ext cx="9296400" cy="4648200"/>
          </a:xfrm>
        </p:spPr>
        <p:txBody>
          <a:bodyPr/>
          <a:lstStyle/>
          <a:p>
            <a:pPr algn="ctr"/>
            <a:r>
              <a:rPr lang="en-US" altLang="en-US" sz="4400" dirty="0" smtClean="0">
                <a:solidFill>
                  <a:schemeClr val="bg1"/>
                </a:solidFill>
                <a:effectLst>
                  <a:reflection blurRad="12700" endPos="0" dir="5400000" sy="-100000" algn="bl" rotWithShape="0"/>
                </a:effectLst>
              </a:rPr>
              <a:t>CASE STUDIEs: </a:t>
            </a:r>
            <a:br>
              <a:rPr lang="en-US" altLang="en-US" sz="4400" dirty="0" smtClean="0">
                <a:solidFill>
                  <a:schemeClr val="bg1"/>
                </a:solidFill>
                <a:effectLst>
                  <a:reflection blurRad="12700" endPos="0" dir="5400000" sy="-100000" algn="bl" rotWithShape="0"/>
                </a:effectLst>
              </a:rPr>
            </a:br>
            <a:r>
              <a:rPr lang="en-US" altLang="en-US" dirty="0" smtClean="0">
                <a:solidFill>
                  <a:srgbClr val="FF0000"/>
                </a:solidFill>
                <a:effectLst>
                  <a:reflection blurRad="12700" endPos="0" dir="5400000" sy="-100000" algn="bl" rotWithShape="0"/>
                </a:effectLst>
              </a:rPr>
              <a:t>PHA of non-routine Operating Modes</a:t>
            </a:r>
          </a:p>
        </p:txBody>
      </p:sp>
      <p:sp>
        <p:nvSpPr>
          <p:cNvPr id="7" name="Slide Number Placeholder 3"/>
          <p:cNvSpPr txBox="1">
            <a:spLocks noGrp="1"/>
          </p:cNvSpPr>
          <p:nvPr/>
        </p:nvSpPr>
        <p:spPr bwMode="auto">
          <a:xfrm>
            <a:off x="8610600" y="4781550"/>
            <a:ext cx="4413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lgn="ctr" eaLnBrk="1" hangingPunct="1">
              <a:spcBef>
                <a:spcPct val="0"/>
              </a:spcBef>
              <a:buClrTx/>
              <a:buFontTx/>
              <a:buNone/>
            </a:pPr>
            <a:fld id="{33546B30-1E20-4314-A3F7-76E87F610F08}" type="slidenum">
              <a:rPr lang="en-US" altLang="en-US" sz="1200">
                <a:solidFill>
                  <a:schemeClr val="bg1"/>
                </a:solidFill>
                <a:latin typeface="Arial" charset="0"/>
              </a:rPr>
              <a:pPr algn="ctr" eaLnBrk="1" hangingPunct="1">
                <a:spcBef>
                  <a:spcPct val="0"/>
                </a:spcBef>
                <a:buClrTx/>
                <a:buFontTx/>
                <a:buNone/>
              </a:pPr>
              <a:t>11</a:t>
            </a:fld>
            <a:endParaRPr lang="en-US" altLang="en-US" sz="12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76200" y="133350"/>
            <a:ext cx="8839200" cy="1005078"/>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2400" b="1" cap="all" dirty="0">
                <a:solidFill>
                  <a:srgbClr val="FF0000"/>
                </a:solidFill>
                <a:latin typeface="Arial" panose="020B0604020202020204" pitchFamily="34" charset="0"/>
                <a:ea typeface="+mj-ea"/>
                <a:cs typeface="Arial" pitchFamily="34" charset="0"/>
              </a:rPr>
              <a:t>Case </a:t>
            </a:r>
            <a:r>
              <a:rPr lang="en-US" sz="2400" b="1" cap="all" dirty="0" smtClean="0">
                <a:solidFill>
                  <a:srgbClr val="FF0000"/>
                </a:solidFill>
                <a:latin typeface="Arial" panose="020B0604020202020204" pitchFamily="34" charset="0"/>
                <a:ea typeface="+mj-ea"/>
                <a:cs typeface="Arial" pitchFamily="34" charset="0"/>
              </a:rPr>
              <a:t>study 1 </a:t>
            </a:r>
            <a:r>
              <a:rPr lang="en-US" sz="2400" b="1" cap="all" dirty="0">
                <a:solidFill>
                  <a:srgbClr val="FF0000"/>
                </a:solidFill>
                <a:latin typeface="Arial" panose="020B0604020202020204" pitchFamily="34" charset="0"/>
                <a:ea typeface="+mj-ea"/>
                <a:cs typeface="Arial" pitchFamily="34" charset="0"/>
              </a:rPr>
              <a:t>– </a:t>
            </a:r>
            <a:r>
              <a:rPr lang="en-US" sz="2400" b="1" i="1" cap="all" dirty="0">
                <a:solidFill>
                  <a:srgbClr val="FF0000"/>
                </a:solidFill>
                <a:latin typeface="Arial" panose="020B0604020202020204" pitchFamily="34" charset="0"/>
                <a:ea typeface="+mj-ea"/>
                <a:cs typeface="Arial" pitchFamily="34" charset="0"/>
              </a:rPr>
              <a:t>rebuild of Phillips Polyethylene units</a:t>
            </a:r>
            <a:endParaRPr lang="en-US" sz="2400" b="1" i="1" dirty="0">
              <a:solidFill>
                <a:srgbClr val="FF0000"/>
              </a:solidFill>
              <a:latin typeface="Arial" panose="020B0604020202020204" pitchFamily="34" charset="0"/>
              <a:cs typeface="Arial" pitchFamily="34" charset="0"/>
            </a:endParaRPr>
          </a:p>
        </p:txBody>
      </p:sp>
      <p:sp>
        <p:nvSpPr>
          <p:cNvPr id="48132" name="TextBox 2"/>
          <p:cNvSpPr txBox="1">
            <a:spLocks noChangeArrowheads="1"/>
          </p:cNvSpPr>
          <p:nvPr/>
        </p:nvSpPr>
        <p:spPr bwMode="auto">
          <a:xfrm>
            <a:off x="457200" y="1047750"/>
            <a:ext cx="8534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spcBef>
                <a:spcPct val="0"/>
              </a:spcBef>
              <a:buClrTx/>
              <a:buFont typeface="Arial" charset="0"/>
              <a:buChar char="•"/>
            </a:pPr>
            <a:r>
              <a:rPr lang="en-US" altLang="en-US" sz="1800" b="1" dirty="0">
                <a:latin typeface="Arial" charset="0"/>
              </a:rPr>
              <a:t>Pasadena TX, Oct. 24, 1989:  24 killed, 130 injured, $1.4 billion loss</a:t>
            </a:r>
          </a:p>
          <a:p>
            <a:pPr>
              <a:spcBef>
                <a:spcPct val="0"/>
              </a:spcBef>
              <a:buClrTx/>
              <a:buFont typeface="Arial" charset="0"/>
              <a:buChar char="•"/>
            </a:pPr>
            <a:r>
              <a:rPr lang="en-US" altLang="en-US" sz="1800" b="1" dirty="0">
                <a:latin typeface="Arial" charset="0"/>
              </a:rPr>
              <a:t>Prior PHAs did </a:t>
            </a:r>
            <a:r>
              <a:rPr lang="en-US" altLang="en-US" sz="1800" b="1" i="1" dirty="0">
                <a:latin typeface="Arial" charset="0"/>
              </a:rPr>
              <a:t>not analyze “on-line” maintenance activity of removing a plugged settling pipe</a:t>
            </a:r>
            <a:r>
              <a:rPr lang="en-US" altLang="en-US" sz="1800" b="1" dirty="0">
                <a:latin typeface="Arial" charset="0"/>
              </a:rPr>
              <a:t> (a task performed every shift on each reactor)</a:t>
            </a:r>
          </a:p>
        </p:txBody>
      </p:sp>
      <p:pic>
        <p:nvPicPr>
          <p:cNvPr id="48133" name="Picture 2" descr="phillips settling l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011655"/>
            <a:ext cx="2996692" cy="405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3" descr="Phillips bl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382712"/>
            <a:ext cx="556414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686800" y="4809303"/>
            <a:ext cx="354584"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3546B30-1E20-4314-A3F7-76E87F610F08}" type="slidenum">
              <a:rPr lang="en-US" altLang="en-US" sz="1200" smtClean="0">
                <a:solidFill>
                  <a:schemeClr val="bg1"/>
                </a:solidFill>
                <a:latin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bwMode="auto">
          <a:xfrm>
            <a:off x="8686800" y="4857750"/>
            <a:ext cx="380999"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eaLnBrk="0" hangingPunct="0">
              <a:spcBef>
                <a:spcPct val="0"/>
              </a:spcBef>
              <a:buClrTx/>
              <a:buNone/>
            </a:pPr>
            <a:fld id="{2CB5AD5E-7826-4702-B947-5EC0F1AA247E}" type="slidenum">
              <a:rPr lang="en-US" altLang="en-US" sz="1200">
                <a:solidFill>
                  <a:schemeClr val="bg1"/>
                </a:solidFill>
                <a:latin typeface="Arial" charset="0"/>
              </a:rPr>
              <a:pPr eaLnBrk="0" hangingPunct="0">
                <a:spcBef>
                  <a:spcPct val="0"/>
                </a:spcBef>
                <a:buClrTx/>
                <a:buNone/>
              </a:pPr>
              <a:t>13</a:t>
            </a:fld>
            <a:endParaRPr lang="en-US" altLang="en-US" sz="1200" dirty="0">
              <a:solidFill>
                <a:schemeClr val="bg1"/>
              </a:solidFill>
              <a:latin typeface="Arial" charset="0"/>
            </a:endParaRPr>
          </a:p>
        </p:txBody>
      </p:sp>
      <p:sp>
        <p:nvSpPr>
          <p:cNvPr id="10" name="Rectangle 2"/>
          <p:cNvSpPr txBox="1">
            <a:spLocks noChangeArrowheads="1"/>
          </p:cNvSpPr>
          <p:nvPr/>
        </p:nvSpPr>
        <p:spPr bwMode="auto">
          <a:xfrm>
            <a:off x="76200" y="133350"/>
            <a:ext cx="8836024" cy="1055296"/>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2400" b="1" cap="all" dirty="0">
                <a:solidFill>
                  <a:srgbClr val="FF0000"/>
                </a:solidFill>
                <a:latin typeface="Arial" panose="020B0604020202020204" pitchFamily="34" charset="0"/>
                <a:ea typeface="+mj-ea"/>
                <a:cs typeface="Arial" pitchFamily="34" charset="0"/>
              </a:rPr>
              <a:t>Case study </a:t>
            </a:r>
            <a:r>
              <a:rPr lang="en-US" sz="2400" b="1" cap="all" dirty="0" smtClean="0">
                <a:solidFill>
                  <a:srgbClr val="FF0000"/>
                </a:solidFill>
                <a:latin typeface="Arial" panose="020B0604020202020204" pitchFamily="34" charset="0"/>
                <a:ea typeface="+mj-ea"/>
                <a:cs typeface="Arial" pitchFamily="34" charset="0"/>
              </a:rPr>
              <a:t>1 – </a:t>
            </a:r>
            <a:r>
              <a:rPr lang="en-US" sz="2400" b="1" i="1" cap="all" dirty="0">
                <a:solidFill>
                  <a:srgbClr val="FF0000"/>
                </a:solidFill>
                <a:latin typeface="Arial" panose="020B0604020202020204" pitchFamily="34" charset="0"/>
                <a:ea typeface="+mj-ea"/>
                <a:cs typeface="Arial" pitchFamily="34" charset="0"/>
              </a:rPr>
              <a:t>rebuild of Phillips Polyethylene </a:t>
            </a:r>
            <a:r>
              <a:rPr lang="en-US" sz="2400" b="1" i="1" cap="all" dirty="0" smtClean="0">
                <a:solidFill>
                  <a:srgbClr val="FF0000"/>
                </a:solidFill>
                <a:latin typeface="Arial" panose="020B0604020202020204" pitchFamily="34" charset="0"/>
                <a:ea typeface="+mj-ea"/>
                <a:cs typeface="Arial" pitchFamily="34" charset="0"/>
              </a:rPr>
              <a:t>units (Post-disaster)</a:t>
            </a:r>
            <a:endParaRPr lang="en-US" sz="2400" b="1" i="1" dirty="0">
              <a:solidFill>
                <a:srgbClr val="FF0000"/>
              </a:solidFill>
              <a:latin typeface="Arial" panose="020B0604020202020204" pitchFamily="34" charset="0"/>
              <a:cs typeface="Arial" pitchFamily="34" charset="0"/>
            </a:endParaRPr>
          </a:p>
        </p:txBody>
      </p:sp>
      <p:sp>
        <p:nvSpPr>
          <p:cNvPr id="3" name="TextBox 2"/>
          <p:cNvSpPr txBox="1"/>
          <p:nvPr/>
        </p:nvSpPr>
        <p:spPr>
          <a:xfrm>
            <a:off x="381000" y="1276350"/>
            <a:ext cx="8529638" cy="3416320"/>
          </a:xfrm>
          <a:prstGeom prst="rect">
            <a:avLst/>
          </a:prstGeom>
          <a:noFill/>
        </p:spPr>
        <p:txBody>
          <a:bodyPr wrap="square">
            <a:spAutoFit/>
          </a:bodyPr>
          <a:lstStyle/>
          <a:p>
            <a:pPr>
              <a:defRPr/>
            </a:pPr>
            <a:r>
              <a:rPr lang="en-US" b="1" dirty="0">
                <a:solidFill>
                  <a:srgbClr val="05002A"/>
                </a:solidFill>
                <a:latin typeface="Arial" panose="020B0604020202020204" pitchFamily="34" charset="0"/>
                <a:cs typeface="Arial" pitchFamily="34" charset="0"/>
              </a:rPr>
              <a:t>ANALYSIS SETUP</a:t>
            </a:r>
          </a:p>
          <a:p>
            <a:pPr marL="342900" indent="-342900">
              <a:buFont typeface="Arial" pitchFamily="34" charset="0"/>
              <a:buChar char="•"/>
              <a:defRPr/>
            </a:pPr>
            <a:r>
              <a:rPr lang="en-US" dirty="0" smtClean="0">
                <a:solidFill>
                  <a:schemeClr val="bg1"/>
                </a:solidFill>
                <a:latin typeface="Arial" panose="020B0604020202020204" pitchFamily="34" charset="0"/>
                <a:cs typeface="Arial" pitchFamily="34" charset="0"/>
              </a:rPr>
              <a:t>1991-1992 PHA performed (by executive mandate) for </a:t>
            </a:r>
            <a:r>
              <a:rPr lang="en-US" dirty="0">
                <a:solidFill>
                  <a:schemeClr val="bg1"/>
                </a:solidFill>
                <a:latin typeface="Arial" panose="020B0604020202020204" pitchFamily="34" charset="0"/>
                <a:cs typeface="Arial" pitchFamily="34" charset="0"/>
              </a:rPr>
              <a:t>first of the rebuilt polyethylene plants at the Pasadena, TX complex</a:t>
            </a:r>
          </a:p>
          <a:p>
            <a:pPr marL="342900" indent="-342900">
              <a:buFont typeface="Arial" pitchFamily="34" charset="0"/>
              <a:buChar char="•"/>
              <a:defRPr/>
            </a:pPr>
            <a:r>
              <a:rPr lang="en-US" dirty="0">
                <a:solidFill>
                  <a:schemeClr val="bg1"/>
                </a:solidFill>
                <a:latin typeface="Arial" panose="020B0604020202020204" pitchFamily="34" charset="0"/>
                <a:cs typeface="Arial" pitchFamily="34" charset="0"/>
              </a:rPr>
              <a:t>Settlement Agreement (Phillips vs. USA):  Ensure the PHA of the rebuilt units addresses hazards during </a:t>
            </a:r>
            <a:r>
              <a:rPr lang="en-US" i="1" dirty="0">
                <a:solidFill>
                  <a:schemeClr val="bg1"/>
                </a:solidFill>
                <a:latin typeface="Arial" panose="020B0604020202020204" pitchFamily="34" charset="0"/>
                <a:cs typeface="Arial" pitchFamily="34" charset="0"/>
              </a:rPr>
              <a:t>All modes of operation</a:t>
            </a:r>
            <a:endParaRPr lang="en-US" dirty="0">
              <a:solidFill>
                <a:schemeClr val="bg1"/>
              </a:solidFill>
              <a:latin typeface="Arial" panose="020B0604020202020204" pitchFamily="34" charset="0"/>
              <a:cs typeface="Arial" pitchFamily="34" charset="0"/>
            </a:endParaRPr>
          </a:p>
          <a:p>
            <a:pPr marL="342900" indent="-342900">
              <a:buFont typeface="Arial" pitchFamily="34" charset="0"/>
              <a:buChar char="•"/>
              <a:defRPr/>
            </a:pPr>
            <a:r>
              <a:rPr lang="en-US" dirty="0">
                <a:solidFill>
                  <a:schemeClr val="bg1"/>
                </a:solidFill>
                <a:latin typeface="Arial" panose="020B0604020202020204" pitchFamily="34" charset="0"/>
                <a:cs typeface="Arial" pitchFamily="34" charset="0"/>
              </a:rPr>
              <a:t>The PHA team always included two </a:t>
            </a:r>
            <a:r>
              <a:rPr lang="en-US" dirty="0" smtClean="0">
                <a:solidFill>
                  <a:schemeClr val="bg1"/>
                </a:solidFill>
                <a:latin typeface="Arial" panose="020B0604020202020204" pitchFamily="34" charset="0"/>
                <a:cs typeface="Arial" pitchFamily="34" charset="0"/>
              </a:rPr>
              <a:t>operators, and was lead by </a:t>
            </a:r>
            <a:r>
              <a:rPr lang="en-US" dirty="0">
                <a:solidFill>
                  <a:schemeClr val="bg1"/>
                </a:solidFill>
                <a:latin typeface="Arial" panose="020B0604020202020204" pitchFamily="34" charset="0"/>
                <a:cs typeface="Arial" pitchFamily="34" charset="0"/>
              </a:rPr>
              <a:t>a process engineer with 15 years of experience, </a:t>
            </a:r>
            <a:r>
              <a:rPr lang="en-US" dirty="0" smtClean="0">
                <a:solidFill>
                  <a:schemeClr val="bg1"/>
                </a:solidFill>
                <a:latin typeface="Arial" panose="020B0604020202020204" pitchFamily="34" charset="0"/>
                <a:cs typeface="Arial" pitchFamily="34" charset="0"/>
              </a:rPr>
              <a:t>trained </a:t>
            </a:r>
            <a:r>
              <a:rPr lang="en-US" dirty="0">
                <a:solidFill>
                  <a:schemeClr val="bg1"/>
                </a:solidFill>
                <a:latin typeface="Arial" panose="020B0604020202020204" pitchFamily="34" charset="0"/>
                <a:cs typeface="Arial" pitchFamily="34" charset="0"/>
              </a:rPr>
              <a:t>in human factors (</a:t>
            </a:r>
            <a:r>
              <a:rPr lang="en-US" i="1" dirty="0">
                <a:solidFill>
                  <a:schemeClr val="bg1"/>
                </a:solidFill>
                <a:latin typeface="Arial" panose="020B0604020202020204" pitchFamily="34" charset="0"/>
                <a:cs typeface="Arial" pitchFamily="34" charset="0"/>
              </a:rPr>
              <a:t>Bill </a:t>
            </a:r>
            <a:r>
              <a:rPr lang="en-US" i="1" dirty="0" smtClean="0">
                <a:solidFill>
                  <a:schemeClr val="bg1"/>
                </a:solidFill>
                <a:latin typeface="Arial" panose="020B0604020202020204" pitchFamily="34" charset="0"/>
                <a:cs typeface="Arial" pitchFamily="34" charset="0"/>
              </a:rPr>
              <a:t>Bridges,  PII</a:t>
            </a:r>
            <a:r>
              <a:rPr lang="en-US" dirty="0" smtClean="0">
                <a:solidFill>
                  <a:schemeClr val="bg1"/>
                </a:solidFill>
                <a:latin typeface="Arial" panose="020B0604020202020204" pitchFamily="34" charset="0"/>
                <a:cs typeface="Arial" pitchFamily="34" charset="0"/>
              </a:rPr>
              <a:t>)</a:t>
            </a:r>
            <a:endParaRPr lang="en-US" dirty="0">
              <a:solidFill>
                <a:schemeClr val="bg1"/>
              </a:solidFill>
              <a:latin typeface="Arial" panose="020B0604020202020204" pitchFamily="34" charset="0"/>
              <a:cs typeface="Arial" pitchFamily="34" charset="0"/>
            </a:endParaRPr>
          </a:p>
          <a:p>
            <a:pPr>
              <a:defRPr/>
            </a:pPr>
            <a:r>
              <a:rPr lang="en-US" b="1" dirty="0">
                <a:solidFill>
                  <a:srgbClr val="05002A"/>
                </a:solidFill>
                <a:latin typeface="Arial" panose="020B0604020202020204" pitchFamily="34" charset="0"/>
                <a:cs typeface="Arial" pitchFamily="34" charset="0"/>
              </a:rPr>
              <a:t>PHA – INITIAL PHASE</a:t>
            </a:r>
          </a:p>
          <a:p>
            <a:pPr marL="342900" indent="-342900">
              <a:buFont typeface="Arial" pitchFamily="34" charset="0"/>
              <a:buChar char="•"/>
              <a:defRPr/>
            </a:pPr>
            <a:r>
              <a:rPr lang="en-US" dirty="0">
                <a:solidFill>
                  <a:schemeClr val="bg1"/>
                </a:solidFill>
                <a:latin typeface="Arial" panose="020B0604020202020204" pitchFamily="34" charset="0"/>
                <a:cs typeface="Arial" pitchFamily="34" charset="0"/>
              </a:rPr>
              <a:t>PHA of continuous mode of operation</a:t>
            </a:r>
          </a:p>
          <a:p>
            <a:pPr marL="800100" lvl="1" indent="-342900">
              <a:buFont typeface="Wingdings" pitchFamily="2" charset="2"/>
              <a:buChar char="Ø"/>
              <a:defRPr/>
            </a:pPr>
            <a:r>
              <a:rPr lang="en-US" dirty="0">
                <a:solidFill>
                  <a:schemeClr val="bg1"/>
                </a:solidFill>
                <a:latin typeface="Arial" panose="020B0604020202020204" pitchFamily="34" charset="0"/>
                <a:cs typeface="Arial" pitchFamily="34" charset="0"/>
              </a:rPr>
              <a:t>Approx. 250 nodes of equipment; from feed stock </a:t>
            </a:r>
            <a:r>
              <a:rPr lang="en-US" dirty="0">
                <a:solidFill>
                  <a:schemeClr val="bg1"/>
                </a:solidFill>
                <a:latin typeface="Arial" panose="020B0604020202020204" pitchFamily="34" charset="0"/>
                <a:cs typeface="Arial" pitchFamily="34" charset="0"/>
                <a:sym typeface="Wingdings" pitchFamily="2" charset="2"/>
              </a:rPr>
              <a:t></a:t>
            </a:r>
            <a:r>
              <a:rPr lang="en-US" dirty="0">
                <a:solidFill>
                  <a:schemeClr val="bg1"/>
                </a:solidFill>
                <a:latin typeface="Arial" panose="020B0604020202020204" pitchFamily="34" charset="0"/>
                <a:cs typeface="Arial" pitchFamily="34" charset="0"/>
              </a:rPr>
              <a:t> pellet handling</a:t>
            </a:r>
          </a:p>
          <a:p>
            <a:pPr marL="800100" lvl="1" indent="-342900">
              <a:buFont typeface="Wingdings" pitchFamily="2" charset="2"/>
              <a:buChar char="Ø"/>
              <a:defRPr/>
            </a:pPr>
            <a:r>
              <a:rPr lang="en-US" dirty="0">
                <a:solidFill>
                  <a:schemeClr val="bg1"/>
                </a:solidFill>
                <a:latin typeface="Arial" panose="020B0604020202020204" pitchFamily="34" charset="0"/>
                <a:cs typeface="Arial" pitchFamily="34" charset="0"/>
              </a:rPr>
              <a:t>Used “parametric deviation” form of HAZOP (and some What-If)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bwMode="auto">
          <a:xfrm>
            <a:off x="8686800" y="4781550"/>
            <a:ext cx="381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lgn="ctr">
              <a:spcBef>
                <a:spcPct val="0"/>
              </a:spcBef>
              <a:buClrTx/>
              <a:buFontTx/>
              <a:buNone/>
            </a:pPr>
            <a:fld id="{57250A43-4A4B-406E-A83D-DE3FF69197F9}" type="slidenum">
              <a:rPr lang="en-US" altLang="en-US" sz="1200" smtClean="0">
                <a:solidFill>
                  <a:schemeClr val="bg1"/>
                </a:solidFill>
                <a:latin typeface="Arial" charset="0"/>
                <a:cs typeface="Arial" charset="0"/>
              </a:rPr>
              <a:pPr algn="ctr">
                <a:spcBef>
                  <a:spcPct val="0"/>
                </a:spcBef>
                <a:buClrTx/>
                <a:buFontTx/>
                <a:buNone/>
              </a:pPr>
              <a:t>14</a:t>
            </a:fld>
            <a:endParaRPr lang="en-US" altLang="en-US" sz="1200" dirty="0" smtClean="0">
              <a:solidFill>
                <a:schemeClr val="bg1"/>
              </a:solidFill>
              <a:latin typeface="Arial" charset="0"/>
              <a:cs typeface="Arial" charset="0"/>
            </a:endParaRPr>
          </a:p>
        </p:txBody>
      </p:sp>
      <p:sp>
        <p:nvSpPr>
          <p:cNvPr id="10" name="Rectangle 2"/>
          <p:cNvSpPr txBox="1">
            <a:spLocks noChangeArrowheads="1"/>
          </p:cNvSpPr>
          <p:nvPr/>
        </p:nvSpPr>
        <p:spPr bwMode="auto">
          <a:xfrm>
            <a:off x="76200" y="57150"/>
            <a:ext cx="8991600" cy="1026414"/>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2400" b="1" cap="all" dirty="0">
                <a:solidFill>
                  <a:srgbClr val="FF0000"/>
                </a:solidFill>
                <a:latin typeface="Arial" panose="020B0604020202020204" pitchFamily="34" charset="0"/>
                <a:ea typeface="+mj-ea"/>
                <a:cs typeface="Arial" pitchFamily="34" charset="0"/>
              </a:rPr>
              <a:t>Case study </a:t>
            </a:r>
            <a:r>
              <a:rPr lang="en-US" sz="2400" b="1" cap="all" dirty="0" smtClean="0">
                <a:solidFill>
                  <a:srgbClr val="FF0000"/>
                </a:solidFill>
                <a:latin typeface="Arial" panose="020B0604020202020204" pitchFamily="34" charset="0"/>
                <a:ea typeface="+mj-ea"/>
                <a:cs typeface="Arial" pitchFamily="34" charset="0"/>
              </a:rPr>
              <a:t>1 – </a:t>
            </a:r>
            <a:r>
              <a:rPr lang="en-US" sz="2400" b="1" i="1" cap="all" dirty="0">
                <a:solidFill>
                  <a:srgbClr val="FF0000"/>
                </a:solidFill>
                <a:latin typeface="Arial" panose="020B0604020202020204" pitchFamily="34" charset="0"/>
                <a:ea typeface="+mj-ea"/>
                <a:cs typeface="Arial" pitchFamily="34" charset="0"/>
              </a:rPr>
              <a:t>rebuild of Phillips Polyethylene units – non-routine modes</a:t>
            </a:r>
            <a:endParaRPr lang="en-US" sz="2400" b="1" i="1" dirty="0">
              <a:solidFill>
                <a:srgbClr val="FF0000"/>
              </a:solidFill>
              <a:latin typeface="Arial" panose="020B0604020202020204" pitchFamily="34" charset="0"/>
              <a:cs typeface="Arial" pitchFamily="34" charset="0"/>
            </a:endParaRPr>
          </a:p>
        </p:txBody>
      </p:sp>
      <p:sp>
        <p:nvSpPr>
          <p:cNvPr id="3" name="TextBox 2"/>
          <p:cNvSpPr txBox="1">
            <a:spLocks noChangeArrowheads="1"/>
          </p:cNvSpPr>
          <p:nvPr/>
        </p:nvSpPr>
        <p:spPr bwMode="auto">
          <a:xfrm>
            <a:off x="76200" y="971550"/>
            <a:ext cx="89916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cs typeface="Arial" charset="0"/>
              </a:defRPr>
            </a:lvl1pPr>
            <a:lvl2pPr marL="800100" indent="-342900">
              <a:defRPr>
                <a:solidFill>
                  <a:schemeClr val="tx1"/>
                </a:solidFill>
                <a:latin typeface="Georgia" pitchFamily="18" charset="0"/>
                <a:cs typeface="Arial" charset="0"/>
              </a:defRPr>
            </a:lvl2pPr>
            <a:lvl3pPr marL="1143000" indent="-228600">
              <a:defRPr>
                <a:solidFill>
                  <a:schemeClr val="tx1"/>
                </a:solidFill>
                <a:latin typeface="Georgia" pitchFamily="18" charset="0"/>
                <a:cs typeface="Arial" charset="0"/>
              </a:defRPr>
            </a:lvl3pPr>
            <a:lvl4pPr marL="1600200" indent="-228600">
              <a:defRPr>
                <a:solidFill>
                  <a:schemeClr val="tx1"/>
                </a:solidFill>
                <a:latin typeface="Georgia" pitchFamily="18" charset="0"/>
                <a:cs typeface="Arial" charset="0"/>
              </a:defRPr>
            </a:lvl4pPr>
            <a:lvl5pPr marL="2057400" indent="-22860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spcBef>
                <a:spcPts val="600"/>
              </a:spcBef>
            </a:pPr>
            <a:r>
              <a:rPr lang="en-US" altLang="en-US" sz="2000" dirty="0">
                <a:solidFill>
                  <a:schemeClr val="bg1"/>
                </a:solidFill>
                <a:latin typeface="Arial" charset="0"/>
              </a:rPr>
              <a:t>Step-by-step analysis of all startup, shutdown, and online maintenance procedures:</a:t>
            </a:r>
          </a:p>
          <a:p>
            <a:pPr lvl="1">
              <a:spcBef>
                <a:spcPts val="600"/>
              </a:spcBef>
              <a:buFont typeface="Wingdings" pitchFamily="2" charset="2"/>
              <a:buChar char="Ø"/>
            </a:pPr>
            <a:r>
              <a:rPr lang="en-US" altLang="en-US" sz="2000" b="1" dirty="0">
                <a:solidFill>
                  <a:srgbClr val="FF0000"/>
                </a:solidFill>
                <a:latin typeface="Arial" charset="0"/>
              </a:rPr>
              <a:t>700 steps </a:t>
            </a:r>
            <a:r>
              <a:rPr lang="en-US" altLang="en-US" sz="2000" b="1" dirty="0" smtClean="0">
                <a:solidFill>
                  <a:srgbClr val="FF0000"/>
                </a:solidFill>
                <a:latin typeface="Arial" charset="0"/>
              </a:rPr>
              <a:t>(which changed </a:t>
            </a:r>
            <a:r>
              <a:rPr lang="en-US" altLang="en-US" sz="2000" b="1" dirty="0">
                <a:solidFill>
                  <a:srgbClr val="FF0000"/>
                </a:solidFill>
                <a:latin typeface="Arial" charset="0"/>
              </a:rPr>
              <a:t>the state of the </a:t>
            </a:r>
            <a:r>
              <a:rPr lang="en-US" altLang="en-US" sz="2000" b="1" dirty="0" smtClean="0">
                <a:solidFill>
                  <a:srgbClr val="FF0000"/>
                </a:solidFill>
                <a:latin typeface="Arial" charset="0"/>
              </a:rPr>
              <a:t>system) were reviewed</a:t>
            </a:r>
            <a:endParaRPr lang="en-US" altLang="en-US" sz="2000" b="1" dirty="0">
              <a:solidFill>
                <a:srgbClr val="FF0000"/>
              </a:solidFill>
              <a:latin typeface="Arial" charset="0"/>
            </a:endParaRPr>
          </a:p>
          <a:p>
            <a:pPr lvl="1">
              <a:spcBef>
                <a:spcPts val="600"/>
              </a:spcBef>
              <a:buFont typeface="Wingdings" pitchFamily="2" charset="2"/>
              <a:buChar char="Ø"/>
            </a:pPr>
            <a:r>
              <a:rPr lang="en-US" altLang="en-US" sz="2000" b="1" dirty="0">
                <a:solidFill>
                  <a:srgbClr val="FF0000"/>
                </a:solidFill>
                <a:latin typeface="Arial" charset="0"/>
              </a:rPr>
              <a:t>Used 7 Guide-Word HAZOP method </a:t>
            </a:r>
            <a:r>
              <a:rPr lang="en-US" altLang="en-US" sz="2000" b="1" dirty="0" smtClean="0">
                <a:solidFill>
                  <a:srgbClr val="FF0000"/>
                </a:solidFill>
                <a:latin typeface="Arial" charset="0"/>
              </a:rPr>
              <a:t>(*2 </a:t>
            </a:r>
            <a:r>
              <a:rPr lang="en-US" altLang="en-US" sz="2000" b="1" dirty="0">
                <a:solidFill>
                  <a:srgbClr val="FF0000"/>
                </a:solidFill>
                <a:latin typeface="Arial" charset="0"/>
              </a:rPr>
              <a:t>Guide-Word analysis was not known to the team at this </a:t>
            </a:r>
            <a:r>
              <a:rPr lang="en-US" altLang="en-US" sz="2000" b="1" dirty="0" smtClean="0">
                <a:solidFill>
                  <a:srgbClr val="FF0000"/>
                </a:solidFill>
                <a:latin typeface="Arial" charset="0"/>
              </a:rPr>
              <a:t>time/not yet proved as effective enough)</a:t>
            </a:r>
            <a:endParaRPr lang="en-US" altLang="en-US" sz="2000" b="1" dirty="0">
              <a:solidFill>
                <a:srgbClr val="FF0000"/>
              </a:solidFill>
              <a:latin typeface="Arial" charset="0"/>
            </a:endParaRPr>
          </a:p>
          <a:p>
            <a:pPr>
              <a:spcBef>
                <a:spcPts val="600"/>
              </a:spcBef>
            </a:pPr>
            <a:r>
              <a:rPr lang="en-US" altLang="en-US" sz="2000" dirty="0">
                <a:solidFill>
                  <a:schemeClr val="bg1"/>
                </a:solidFill>
                <a:latin typeface="Arial" charset="0"/>
              </a:rPr>
              <a:t>Example</a:t>
            </a:r>
            <a:r>
              <a:rPr lang="en-US" altLang="en-US" sz="2000" i="1" dirty="0">
                <a:solidFill>
                  <a:schemeClr val="bg1"/>
                </a:solidFill>
                <a:latin typeface="Arial" charset="0"/>
              </a:rPr>
              <a:t>:   For deviation:  “operator skips a step”</a:t>
            </a:r>
          </a:p>
          <a:p>
            <a:pPr lvl="1">
              <a:spcBef>
                <a:spcPts val="600"/>
              </a:spcBef>
              <a:buFont typeface="Wingdings" pitchFamily="2" charset="2"/>
              <a:buChar char="Ø"/>
            </a:pPr>
            <a:r>
              <a:rPr lang="en-US" altLang="en-US" sz="2000" b="1" dirty="0">
                <a:solidFill>
                  <a:srgbClr val="FF0000"/>
                </a:solidFill>
                <a:latin typeface="Arial" charset="0"/>
              </a:rPr>
              <a:t>Cause:  "the operator doing this step miscommunicates with the operator who performed steps earlier in the day and went to the wrong reset panel/switch in the field"  </a:t>
            </a:r>
          </a:p>
          <a:p>
            <a:pPr lvl="1">
              <a:spcBef>
                <a:spcPts val="600"/>
              </a:spcBef>
              <a:buFont typeface="Wingdings" pitchFamily="2" charset="2"/>
              <a:buChar char="Ø"/>
            </a:pPr>
            <a:r>
              <a:rPr lang="en-US" altLang="en-US" sz="2000" b="1" dirty="0">
                <a:solidFill>
                  <a:srgbClr val="FF0000"/>
                </a:solidFill>
                <a:latin typeface="Arial" charset="0"/>
              </a:rPr>
              <a:t>So, the wrong switch was flipped &amp; correct switch was not flipped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0"/>
            <a:ext cx="9015761" cy="1088248"/>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2400" b="1" cap="all" dirty="0">
                <a:solidFill>
                  <a:srgbClr val="FF0000"/>
                </a:solidFill>
                <a:latin typeface="Arial" panose="020B0604020202020204" pitchFamily="34" charset="0"/>
                <a:ea typeface="+mj-ea"/>
                <a:cs typeface="Arial" pitchFamily="34" charset="0"/>
              </a:rPr>
              <a:t>Case study </a:t>
            </a:r>
            <a:r>
              <a:rPr lang="en-US" sz="2400" b="1" cap="all" dirty="0" smtClean="0">
                <a:solidFill>
                  <a:srgbClr val="FF0000"/>
                </a:solidFill>
                <a:latin typeface="Arial" panose="020B0604020202020204" pitchFamily="34" charset="0"/>
                <a:ea typeface="+mj-ea"/>
                <a:cs typeface="Arial" pitchFamily="34" charset="0"/>
              </a:rPr>
              <a:t>1 – </a:t>
            </a:r>
            <a:r>
              <a:rPr lang="en-US" sz="2400" b="1" i="1" cap="all" dirty="0">
                <a:solidFill>
                  <a:srgbClr val="FF0000"/>
                </a:solidFill>
                <a:latin typeface="Arial" panose="020B0604020202020204" pitchFamily="34" charset="0"/>
                <a:ea typeface="+mj-ea"/>
                <a:cs typeface="Arial" pitchFamily="34" charset="0"/>
              </a:rPr>
              <a:t>rebuild Polyethylene units – PHA of non-routine modes</a:t>
            </a:r>
            <a:endParaRPr lang="en-US" sz="2400" b="1" i="1" dirty="0">
              <a:solidFill>
                <a:srgbClr val="FF0000"/>
              </a:solidFill>
              <a:latin typeface="Arial" panose="020B0604020202020204" pitchFamily="34" charset="0"/>
              <a:cs typeface="Arial" pitchFamily="34" charset="0"/>
            </a:endParaRPr>
          </a:p>
        </p:txBody>
      </p:sp>
      <p:sp>
        <p:nvSpPr>
          <p:cNvPr id="3" name="TextBox 2"/>
          <p:cNvSpPr txBox="1"/>
          <p:nvPr/>
        </p:nvSpPr>
        <p:spPr>
          <a:xfrm>
            <a:off x="381001" y="1088248"/>
            <a:ext cx="8634760" cy="3323987"/>
          </a:xfrm>
          <a:prstGeom prst="rect">
            <a:avLst/>
          </a:prstGeom>
          <a:noFill/>
        </p:spPr>
        <p:txBody>
          <a:bodyPr wrap="square">
            <a:spAutoFit/>
          </a:bodyPr>
          <a:lstStyle/>
          <a:p>
            <a:pPr>
              <a:spcBef>
                <a:spcPts val="1200"/>
              </a:spcBef>
              <a:defRPr/>
            </a:pPr>
            <a:r>
              <a:rPr lang="en-US" sz="2000" b="1" dirty="0">
                <a:solidFill>
                  <a:schemeClr val="bg1"/>
                </a:solidFill>
                <a:latin typeface="Arial" panose="020B0604020202020204" pitchFamily="34" charset="0"/>
                <a:cs typeface="Arial" pitchFamily="34" charset="0"/>
              </a:rPr>
              <a:t>ENHANCED &amp; NEW SAFEGUARDS SUGGESTED FROM ANALYSIS of  NON-ROUTINE MODES OF OPERATION:</a:t>
            </a:r>
          </a:p>
          <a:p>
            <a:pPr marL="285750" indent="-285750">
              <a:spcBef>
                <a:spcPts val="1200"/>
              </a:spcBef>
              <a:buFont typeface="Arial" pitchFamily="34" charset="0"/>
              <a:buChar char="•"/>
              <a:defRPr/>
            </a:pPr>
            <a:r>
              <a:rPr lang="en-US" sz="2000" dirty="0">
                <a:solidFill>
                  <a:schemeClr val="bg1"/>
                </a:solidFill>
                <a:latin typeface="Arial" panose="020B0604020202020204" pitchFamily="34" charset="0"/>
                <a:cs typeface="Arial" pitchFamily="34" charset="0"/>
              </a:rPr>
              <a:t>Some new safeguards lowered the likelihood of the error by addressing a human factor weakness </a:t>
            </a:r>
          </a:p>
          <a:p>
            <a:pPr marL="285750" indent="-285750">
              <a:spcBef>
                <a:spcPts val="1200"/>
              </a:spcBef>
              <a:buFont typeface="Arial" pitchFamily="34" charset="0"/>
              <a:buChar char="•"/>
              <a:defRPr/>
            </a:pPr>
            <a:r>
              <a:rPr lang="en-US" sz="2000" dirty="0">
                <a:solidFill>
                  <a:schemeClr val="bg1"/>
                </a:solidFill>
                <a:latin typeface="Arial" panose="020B0604020202020204" pitchFamily="34" charset="0"/>
                <a:cs typeface="Arial" pitchFamily="34" charset="0"/>
              </a:rPr>
              <a:t>Added 15% </a:t>
            </a:r>
            <a:r>
              <a:rPr lang="en-US" sz="2000" dirty="0" smtClean="0">
                <a:solidFill>
                  <a:schemeClr val="bg1"/>
                </a:solidFill>
                <a:latin typeface="Arial" panose="020B0604020202020204" pitchFamily="34" charset="0"/>
                <a:cs typeface="Arial" pitchFamily="34" charset="0"/>
              </a:rPr>
              <a:t>more safety related </a:t>
            </a:r>
            <a:r>
              <a:rPr lang="en-US" sz="2000" dirty="0">
                <a:solidFill>
                  <a:schemeClr val="bg1"/>
                </a:solidFill>
                <a:latin typeface="Arial" panose="020B0604020202020204" pitchFamily="34" charset="0"/>
                <a:cs typeface="Arial" pitchFamily="34" charset="0"/>
              </a:rPr>
              <a:t>instrumented interlocks (these would be called SIFs today</a:t>
            </a:r>
            <a:r>
              <a:rPr lang="en-US" sz="2000" dirty="0" smtClean="0">
                <a:solidFill>
                  <a:schemeClr val="bg1"/>
                </a:solidFill>
                <a:latin typeface="Arial" panose="020B0604020202020204" pitchFamily="34" charset="0"/>
                <a:cs typeface="Arial" pitchFamily="34" charset="0"/>
              </a:rPr>
              <a:t>), installed various new </a:t>
            </a:r>
            <a:r>
              <a:rPr lang="en-US" sz="2000" dirty="0">
                <a:solidFill>
                  <a:schemeClr val="bg1"/>
                </a:solidFill>
                <a:latin typeface="Arial" panose="020B0604020202020204" pitchFamily="34" charset="0"/>
                <a:cs typeface="Arial" pitchFamily="34" charset="0"/>
              </a:rPr>
              <a:t>mechanical interlocks/linkages and </a:t>
            </a:r>
            <a:r>
              <a:rPr lang="en-US" sz="2000" dirty="0" smtClean="0">
                <a:solidFill>
                  <a:schemeClr val="bg1"/>
                </a:solidFill>
                <a:latin typeface="Arial" panose="020B0604020202020204" pitchFamily="34" charset="0"/>
                <a:cs typeface="Arial" pitchFamily="34" charset="0"/>
              </a:rPr>
              <a:t>larger </a:t>
            </a:r>
            <a:r>
              <a:rPr lang="en-US" sz="2000" dirty="0">
                <a:solidFill>
                  <a:schemeClr val="bg1"/>
                </a:solidFill>
                <a:latin typeface="Arial" panose="020B0604020202020204" pitchFamily="34" charset="0"/>
                <a:cs typeface="Arial" pitchFamily="34" charset="0"/>
              </a:rPr>
              <a:t>relief valves for 7% of the PSVs</a:t>
            </a:r>
          </a:p>
          <a:p>
            <a:pPr marL="285750" indent="-285750">
              <a:spcBef>
                <a:spcPts val="1200"/>
              </a:spcBef>
              <a:buFont typeface="Arial" pitchFamily="34" charset="0"/>
              <a:buChar char="•"/>
              <a:defRPr/>
            </a:pPr>
            <a:r>
              <a:rPr lang="en-US" sz="2000" dirty="0">
                <a:solidFill>
                  <a:schemeClr val="bg1"/>
                </a:solidFill>
                <a:latin typeface="Arial" panose="020B0604020202020204" pitchFamily="34" charset="0"/>
                <a:cs typeface="Arial" pitchFamily="34" charset="0"/>
              </a:rPr>
              <a:t>Some sections of the process were redesigned to lower the inherent risk, such as by adding error-proofing (Poka Yoke) features</a:t>
            </a:r>
          </a:p>
        </p:txBody>
      </p:sp>
      <p:sp>
        <p:nvSpPr>
          <p:cNvPr id="8" name="Rectangle 7"/>
          <p:cNvSpPr/>
          <p:nvPr/>
        </p:nvSpPr>
        <p:spPr>
          <a:xfrm>
            <a:off x="8686800" y="4781550"/>
            <a:ext cx="431999" cy="276999"/>
          </a:xfrm>
          <a:prstGeom prst="rect">
            <a:avLst/>
          </a:prstGeom>
        </p:spPr>
        <p:txBody>
          <a:bodyPr wrap="square">
            <a:spAutoFit/>
          </a:bodyPr>
          <a:lstStyle/>
          <a:p>
            <a:pPr algn="ctr"/>
            <a:fld id="{57250A43-4A4B-406E-A83D-DE3FF69197F9}" type="slidenum">
              <a:rPr lang="en-US" altLang="en-US" sz="1200">
                <a:solidFill>
                  <a:schemeClr val="bg1"/>
                </a:solidFill>
                <a:latin typeface="Arial" charset="0"/>
              </a:rPr>
              <a:pPr algn="ctr"/>
              <a:t>15</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76200" y="0"/>
            <a:ext cx="8939561" cy="1088248"/>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2400" b="1" cap="all" dirty="0">
                <a:solidFill>
                  <a:srgbClr val="7030A0"/>
                </a:solidFill>
                <a:latin typeface="Arial" panose="020B0604020202020204" pitchFamily="34" charset="0"/>
                <a:ea typeface="+mj-ea"/>
                <a:cs typeface="Arial" pitchFamily="34" charset="0"/>
              </a:rPr>
              <a:t>Case study 2</a:t>
            </a:r>
            <a:r>
              <a:rPr lang="en-US" sz="2400" b="1" cap="all" dirty="0" smtClean="0">
                <a:solidFill>
                  <a:srgbClr val="7030A0"/>
                </a:solidFill>
                <a:latin typeface="Arial" panose="020B0604020202020204" pitchFamily="34" charset="0"/>
                <a:ea typeface="+mj-ea"/>
                <a:cs typeface="Arial" pitchFamily="34" charset="0"/>
              </a:rPr>
              <a:t> –</a:t>
            </a:r>
            <a:r>
              <a:rPr lang="en-US" sz="2400" b="1" i="1" dirty="0">
                <a:solidFill>
                  <a:srgbClr val="7030A0"/>
                </a:solidFill>
                <a:latin typeface="Arial" panose="020B0604020202020204" pitchFamily="34" charset="0"/>
                <a:cs typeface="Arial" pitchFamily="34" charset="0"/>
              </a:rPr>
              <a:t> </a:t>
            </a:r>
            <a:r>
              <a:rPr lang="en-US" sz="2400" b="1" i="1" dirty="0" smtClean="0">
                <a:solidFill>
                  <a:srgbClr val="7030A0"/>
                </a:solidFill>
                <a:latin typeface="Arial" panose="020B0604020202020204" pitchFamily="34" charset="0"/>
                <a:cs typeface="Arial" pitchFamily="34" charset="0"/>
              </a:rPr>
              <a:t>UNITED ETHYLENE </a:t>
            </a:r>
            <a:r>
              <a:rPr lang="en-US" sz="2400" b="1" i="1" dirty="0">
                <a:solidFill>
                  <a:srgbClr val="7030A0"/>
                </a:solidFill>
                <a:latin typeface="Arial" panose="020B0604020202020204" pitchFamily="34" charset="0"/>
                <a:cs typeface="Arial" pitchFamily="34" charset="0"/>
              </a:rPr>
              <a:t>(SABIC), </a:t>
            </a:r>
            <a:r>
              <a:rPr lang="en-US" sz="2400" b="1" i="1" dirty="0" smtClean="0">
                <a:solidFill>
                  <a:srgbClr val="7030A0"/>
                </a:solidFill>
                <a:latin typeface="Arial" panose="020B0604020202020204" pitchFamily="34" charset="0"/>
                <a:cs typeface="Arial" pitchFamily="34" charset="0"/>
              </a:rPr>
              <a:t>JUBAIL, SAUDI ARABIA</a:t>
            </a:r>
            <a:endParaRPr lang="en-US" sz="2400" b="1" i="1" cap="all" dirty="0" smtClean="0">
              <a:solidFill>
                <a:srgbClr val="7030A0"/>
              </a:solidFill>
              <a:latin typeface="Arial" panose="020B0604020202020204" pitchFamily="34" charset="0"/>
              <a:ea typeface="+mj-ea"/>
              <a:cs typeface="Arial" pitchFamily="34" charset="0"/>
            </a:endParaRPr>
          </a:p>
        </p:txBody>
      </p:sp>
      <p:sp>
        <p:nvSpPr>
          <p:cNvPr id="3" name="TextBox 2"/>
          <p:cNvSpPr txBox="1"/>
          <p:nvPr/>
        </p:nvSpPr>
        <p:spPr>
          <a:xfrm>
            <a:off x="381001" y="1088248"/>
            <a:ext cx="8634760" cy="3323987"/>
          </a:xfrm>
          <a:prstGeom prst="rect">
            <a:avLst/>
          </a:prstGeom>
          <a:noFill/>
        </p:spPr>
        <p:txBody>
          <a:bodyPr wrap="square">
            <a:spAutoFit/>
          </a:bodyPr>
          <a:lstStyle/>
          <a:p>
            <a:pPr marL="285750" indent="-285750">
              <a:spcBef>
                <a:spcPts val="1200"/>
              </a:spcBef>
              <a:buFont typeface="Arial" pitchFamily="34" charset="0"/>
              <a:buChar char="•"/>
              <a:defRPr/>
            </a:pPr>
            <a:r>
              <a:rPr lang="en-US" sz="2000" dirty="0" smtClean="0">
                <a:solidFill>
                  <a:schemeClr val="bg1"/>
                </a:solidFill>
                <a:latin typeface="Arial" panose="020B0604020202020204" pitchFamily="34" charset="0"/>
                <a:cs typeface="Arial" pitchFamily="34" charset="0"/>
              </a:rPr>
              <a:t>Performed late 2018, ~4 weeks of meetings</a:t>
            </a:r>
            <a:endParaRPr lang="en-US" sz="2000" dirty="0">
              <a:solidFill>
                <a:schemeClr val="bg1"/>
              </a:solidFill>
              <a:latin typeface="Arial" panose="020B0604020202020204" pitchFamily="34" charset="0"/>
              <a:cs typeface="Arial" pitchFamily="34" charset="0"/>
            </a:endParaRPr>
          </a:p>
          <a:p>
            <a:pPr marL="285750" indent="-285750">
              <a:spcBef>
                <a:spcPts val="1200"/>
              </a:spcBef>
              <a:buFont typeface="Arial" pitchFamily="34" charset="0"/>
              <a:buChar char="•"/>
              <a:defRPr/>
            </a:pPr>
            <a:r>
              <a:rPr lang="en-US" sz="2000" dirty="0" smtClean="0">
                <a:solidFill>
                  <a:schemeClr val="bg1"/>
                </a:solidFill>
                <a:latin typeface="Arial" panose="020B0604020202020204" pitchFamily="34" charset="0"/>
                <a:cs typeface="Arial" pitchFamily="34" charset="0"/>
              </a:rPr>
              <a:t>1 week (5 days/25%) allocated to PHA of Procedures for analysis of Non-continuous/Non-normal </a:t>
            </a:r>
            <a:r>
              <a:rPr lang="en-US" sz="2000" dirty="0">
                <a:solidFill>
                  <a:schemeClr val="bg1"/>
                </a:solidFill>
                <a:latin typeface="Arial" panose="020B0604020202020204" pitchFamily="34" charset="0"/>
                <a:cs typeface="Arial" pitchFamily="34" charset="0"/>
              </a:rPr>
              <a:t>M</a:t>
            </a:r>
            <a:r>
              <a:rPr lang="en-US" sz="2000" dirty="0" smtClean="0">
                <a:solidFill>
                  <a:schemeClr val="bg1"/>
                </a:solidFill>
                <a:latin typeface="Arial" panose="020B0604020202020204" pitchFamily="34" charset="0"/>
                <a:cs typeface="Arial" pitchFamily="34" charset="0"/>
              </a:rPr>
              <a:t>odes of Operation: Startup, Shutdown, Online Maintenance</a:t>
            </a:r>
            <a:endParaRPr lang="en-US" sz="2000" dirty="0">
              <a:solidFill>
                <a:schemeClr val="bg1"/>
              </a:solidFill>
              <a:latin typeface="Arial" panose="020B0604020202020204" pitchFamily="34" charset="0"/>
              <a:cs typeface="Arial" pitchFamily="34" charset="0"/>
            </a:endParaRPr>
          </a:p>
          <a:p>
            <a:pPr marL="285750" indent="-285750">
              <a:spcBef>
                <a:spcPts val="1200"/>
              </a:spcBef>
              <a:buFont typeface="Arial" pitchFamily="34" charset="0"/>
              <a:buChar char="•"/>
              <a:defRPr/>
            </a:pPr>
            <a:r>
              <a:rPr lang="en-US" sz="2000" dirty="0" smtClean="0">
                <a:solidFill>
                  <a:schemeClr val="bg1"/>
                </a:solidFill>
                <a:latin typeface="Arial" panose="020B0604020202020204" pitchFamily="34" charset="0"/>
                <a:cs typeface="Arial" pitchFamily="34" charset="0"/>
              </a:rPr>
              <a:t>PHA Team included Lead Operators, Field Operators, and was heavily supported by Maintenance (DCS, E&amp;I, Mechanical) and PSM personnel.  </a:t>
            </a:r>
          </a:p>
          <a:p>
            <a:pPr marL="285750" indent="-285750">
              <a:spcBef>
                <a:spcPts val="1200"/>
              </a:spcBef>
              <a:buFont typeface="Arial" pitchFamily="34" charset="0"/>
              <a:buChar char="•"/>
              <a:defRPr/>
            </a:pPr>
            <a:r>
              <a:rPr lang="en-US" sz="2000" dirty="0" smtClean="0">
                <a:solidFill>
                  <a:schemeClr val="bg1"/>
                </a:solidFill>
                <a:latin typeface="Arial" panose="020B0604020202020204" pitchFamily="34" charset="0"/>
                <a:cs typeface="Arial" pitchFamily="34" charset="0"/>
              </a:rPr>
              <a:t>Meetings held off-site, but plant personnel had network access, allowing them to quickly obtain PSI related documents, minimizing confusion and delay during the PHA (i.e., minimizing the Open Items)</a:t>
            </a:r>
            <a:endParaRPr lang="en-US" sz="2000" dirty="0">
              <a:solidFill>
                <a:schemeClr val="bg1"/>
              </a:solidFill>
              <a:latin typeface="Arial" panose="020B0604020202020204" pitchFamily="34" charset="0"/>
              <a:cs typeface="Arial" pitchFamily="34" charset="0"/>
            </a:endParaRPr>
          </a:p>
        </p:txBody>
      </p:sp>
      <p:sp>
        <p:nvSpPr>
          <p:cNvPr id="8" name="Rectangle 7"/>
          <p:cNvSpPr/>
          <p:nvPr/>
        </p:nvSpPr>
        <p:spPr>
          <a:xfrm>
            <a:off x="8686800" y="4781550"/>
            <a:ext cx="431999" cy="276999"/>
          </a:xfrm>
          <a:prstGeom prst="rect">
            <a:avLst/>
          </a:prstGeom>
        </p:spPr>
        <p:txBody>
          <a:bodyPr wrap="square">
            <a:spAutoFit/>
          </a:bodyPr>
          <a:lstStyle/>
          <a:p>
            <a:pPr algn="ctr"/>
            <a:fld id="{57250A43-4A4B-406E-A83D-DE3FF69197F9}" type="slidenum">
              <a:rPr lang="en-US" altLang="en-US" sz="1200">
                <a:solidFill>
                  <a:schemeClr val="bg1"/>
                </a:solidFill>
                <a:latin typeface="Arial" charset="0"/>
              </a:rPr>
              <a:pPr algn="ctr"/>
              <a:t>16</a:t>
            </a:fld>
            <a:endParaRPr lang="en-US" sz="1200" dirty="0">
              <a:solidFill>
                <a:schemeClr val="bg1"/>
              </a:solidFill>
            </a:endParaRPr>
          </a:p>
        </p:txBody>
      </p:sp>
    </p:spTree>
    <p:extLst>
      <p:ext uri="{BB962C8B-B14F-4D97-AF65-F5344CB8AC3E}">
        <p14:creationId xmlns:p14="http://schemas.microsoft.com/office/powerpoint/2010/main" val="2753161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0"/>
            <a:ext cx="9015761" cy="1088248"/>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2400" b="1" cap="all" dirty="0">
                <a:solidFill>
                  <a:srgbClr val="7030A0"/>
                </a:solidFill>
                <a:latin typeface="Arial" panose="020B0604020202020204" pitchFamily="34" charset="0"/>
                <a:ea typeface="+mj-ea"/>
                <a:cs typeface="Arial" pitchFamily="34" charset="0"/>
              </a:rPr>
              <a:t>Case study 2</a:t>
            </a:r>
            <a:r>
              <a:rPr lang="en-US" sz="2400" b="1" cap="all" dirty="0" smtClean="0">
                <a:solidFill>
                  <a:srgbClr val="7030A0"/>
                </a:solidFill>
                <a:latin typeface="Arial" panose="020B0604020202020204" pitchFamily="34" charset="0"/>
                <a:ea typeface="+mj-ea"/>
                <a:cs typeface="Arial" pitchFamily="34" charset="0"/>
              </a:rPr>
              <a:t> – </a:t>
            </a:r>
            <a:r>
              <a:rPr lang="en-US" sz="2400" b="1" i="1" cap="all" dirty="0" smtClean="0">
                <a:solidFill>
                  <a:srgbClr val="7030A0"/>
                </a:solidFill>
                <a:latin typeface="Arial" panose="020B0604020202020204" pitchFamily="34" charset="0"/>
                <a:ea typeface="+mj-ea"/>
                <a:cs typeface="Arial" pitchFamily="34" charset="0"/>
              </a:rPr>
              <a:t>UNITED ETHYLENE (SABIC), JUBAIL, SAUDI ARABIA - METHODOLOGY</a:t>
            </a:r>
            <a:endParaRPr lang="en-US" sz="2400" b="1" i="1" dirty="0">
              <a:solidFill>
                <a:srgbClr val="7030A0"/>
              </a:solidFill>
              <a:latin typeface="Arial" panose="020B0604020202020204" pitchFamily="34" charset="0"/>
              <a:cs typeface="Arial" pitchFamily="34" charset="0"/>
            </a:endParaRPr>
          </a:p>
        </p:txBody>
      </p:sp>
      <p:sp>
        <p:nvSpPr>
          <p:cNvPr id="3" name="TextBox 2"/>
          <p:cNvSpPr txBox="1"/>
          <p:nvPr/>
        </p:nvSpPr>
        <p:spPr>
          <a:xfrm>
            <a:off x="381001" y="1088248"/>
            <a:ext cx="8634760" cy="2862322"/>
          </a:xfrm>
          <a:prstGeom prst="rect">
            <a:avLst/>
          </a:prstGeom>
          <a:noFill/>
        </p:spPr>
        <p:txBody>
          <a:bodyPr wrap="square">
            <a:spAutoFit/>
          </a:bodyPr>
          <a:lstStyle/>
          <a:p>
            <a:pPr>
              <a:spcBef>
                <a:spcPts val="1200"/>
              </a:spcBef>
              <a:defRPr/>
            </a:pPr>
            <a:r>
              <a:rPr lang="en-US" sz="2000" b="1" dirty="0" smtClean="0">
                <a:solidFill>
                  <a:schemeClr val="bg1"/>
                </a:solidFill>
                <a:latin typeface="Arial" panose="020B0604020202020204" pitchFamily="34" charset="0"/>
                <a:cs typeface="Arial" pitchFamily="34" charset="0"/>
              </a:rPr>
              <a:t>Procedures were prioritized into categories by severity of consequences (given a human error) and relative complexity of tasks     </a:t>
            </a:r>
          </a:p>
          <a:p>
            <a:pPr marL="342900" indent="-342900">
              <a:spcBef>
                <a:spcPts val="1200"/>
              </a:spcBef>
              <a:buFont typeface="Arial" panose="020B0604020202020204" pitchFamily="34" charset="0"/>
              <a:buChar char="•"/>
              <a:defRPr/>
            </a:pPr>
            <a:r>
              <a:rPr lang="en-US" sz="2000" b="1" dirty="0" smtClean="0">
                <a:solidFill>
                  <a:srgbClr val="FF0000"/>
                </a:solidFill>
                <a:latin typeface="Arial" panose="020B0604020202020204" pitchFamily="34" charset="0"/>
                <a:cs typeface="Arial" pitchFamily="34" charset="0"/>
              </a:rPr>
              <a:t>2 </a:t>
            </a:r>
            <a:r>
              <a:rPr lang="en-US" sz="2000" b="1" dirty="0">
                <a:solidFill>
                  <a:srgbClr val="FF0000"/>
                </a:solidFill>
                <a:latin typeface="Arial" panose="020B0604020202020204" pitchFamily="34" charset="0"/>
                <a:cs typeface="Arial" pitchFamily="34" charset="0"/>
              </a:rPr>
              <a:t>G</a:t>
            </a:r>
            <a:r>
              <a:rPr lang="en-US" sz="2000" b="1" dirty="0" smtClean="0">
                <a:solidFill>
                  <a:srgbClr val="FF0000"/>
                </a:solidFill>
                <a:latin typeface="Arial" panose="020B0604020202020204" pitchFamily="34" charset="0"/>
                <a:cs typeface="Arial" pitchFamily="34" charset="0"/>
              </a:rPr>
              <a:t>uide </a:t>
            </a:r>
            <a:r>
              <a:rPr lang="en-US" sz="2000" b="1" dirty="0">
                <a:solidFill>
                  <a:srgbClr val="FF0000"/>
                </a:solidFill>
                <a:latin typeface="Arial" panose="020B0604020202020204" pitchFamily="34" charset="0"/>
                <a:cs typeface="Arial" pitchFamily="34" charset="0"/>
              </a:rPr>
              <a:t>W</a:t>
            </a:r>
            <a:r>
              <a:rPr lang="en-US" sz="2000" b="1" dirty="0" smtClean="0">
                <a:solidFill>
                  <a:srgbClr val="FF0000"/>
                </a:solidFill>
                <a:latin typeface="Arial" panose="020B0604020202020204" pitchFamily="34" charset="0"/>
                <a:cs typeface="Arial" pitchFamily="34" charset="0"/>
              </a:rPr>
              <a:t>ord</a:t>
            </a:r>
            <a:r>
              <a:rPr lang="en-US" sz="2000" dirty="0" smtClean="0">
                <a:solidFill>
                  <a:schemeClr val="bg1"/>
                </a:solidFill>
                <a:latin typeface="Arial" panose="020B0604020202020204" pitchFamily="34" charset="0"/>
                <a:cs typeface="Arial" pitchFamily="34" charset="0"/>
              </a:rPr>
              <a:t> step deviation was used for highest risk procedures, where each step discussed as potential deviation (more detailed analysis and scrutiny)</a:t>
            </a:r>
            <a:endParaRPr lang="en-US" sz="2000" dirty="0">
              <a:solidFill>
                <a:schemeClr val="bg1"/>
              </a:solidFill>
              <a:latin typeface="Arial" panose="020B0604020202020204" pitchFamily="34" charset="0"/>
              <a:cs typeface="Arial" pitchFamily="34" charset="0"/>
            </a:endParaRPr>
          </a:p>
          <a:p>
            <a:pPr marL="285750" indent="-285750">
              <a:spcBef>
                <a:spcPts val="1200"/>
              </a:spcBef>
              <a:buFont typeface="Arial" pitchFamily="34" charset="0"/>
              <a:buChar char="•"/>
              <a:defRPr/>
            </a:pPr>
            <a:r>
              <a:rPr lang="en-US" sz="2000" b="1" dirty="0" smtClean="0">
                <a:solidFill>
                  <a:srgbClr val="FF0000"/>
                </a:solidFill>
                <a:latin typeface="Arial" panose="020B0604020202020204" pitchFamily="34" charset="0"/>
                <a:cs typeface="Arial" pitchFamily="34" charset="0"/>
              </a:rPr>
              <a:t>‘What if’ </a:t>
            </a:r>
            <a:r>
              <a:rPr lang="en-US" sz="2000" dirty="0" smtClean="0">
                <a:solidFill>
                  <a:schemeClr val="bg1"/>
                </a:solidFill>
                <a:latin typeface="Arial" panose="020B0604020202020204" pitchFamily="34" charset="0"/>
                <a:cs typeface="Arial" pitchFamily="34" charset="0"/>
              </a:rPr>
              <a:t>methodology used for medium risk procedure analysis, followed by ‘Fast What if’  for as many of the lowest risk procedures that time allowed.  </a:t>
            </a:r>
          </a:p>
        </p:txBody>
      </p:sp>
      <p:sp>
        <p:nvSpPr>
          <p:cNvPr id="8" name="Rectangle 7"/>
          <p:cNvSpPr/>
          <p:nvPr/>
        </p:nvSpPr>
        <p:spPr>
          <a:xfrm>
            <a:off x="8686800" y="4781550"/>
            <a:ext cx="431999" cy="276999"/>
          </a:xfrm>
          <a:prstGeom prst="rect">
            <a:avLst/>
          </a:prstGeom>
        </p:spPr>
        <p:txBody>
          <a:bodyPr wrap="square">
            <a:spAutoFit/>
          </a:bodyPr>
          <a:lstStyle/>
          <a:p>
            <a:pPr algn="ctr"/>
            <a:fld id="{57250A43-4A4B-406E-A83D-DE3FF69197F9}" type="slidenum">
              <a:rPr lang="en-US" altLang="en-US" sz="1200">
                <a:solidFill>
                  <a:schemeClr val="bg1"/>
                </a:solidFill>
                <a:latin typeface="Arial" charset="0"/>
              </a:rPr>
              <a:pPr algn="ctr"/>
              <a:t>17</a:t>
            </a:fld>
            <a:endParaRPr lang="en-US" sz="1200" dirty="0">
              <a:solidFill>
                <a:schemeClr val="bg1"/>
              </a:solidFill>
            </a:endParaRPr>
          </a:p>
        </p:txBody>
      </p:sp>
    </p:spTree>
    <p:extLst>
      <p:ext uri="{BB962C8B-B14F-4D97-AF65-F5344CB8AC3E}">
        <p14:creationId xmlns:p14="http://schemas.microsoft.com/office/powerpoint/2010/main" val="2753161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0"/>
            <a:ext cx="9015761" cy="1088248"/>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2400" b="1" cap="all" dirty="0">
                <a:solidFill>
                  <a:srgbClr val="7030A0"/>
                </a:solidFill>
                <a:latin typeface="Arial" panose="020B0604020202020204" pitchFamily="34" charset="0"/>
                <a:ea typeface="+mj-ea"/>
                <a:cs typeface="Arial" pitchFamily="34" charset="0"/>
              </a:rPr>
              <a:t>Case study 2</a:t>
            </a:r>
            <a:r>
              <a:rPr lang="en-US" sz="2400" b="1" cap="all" dirty="0" smtClean="0">
                <a:solidFill>
                  <a:srgbClr val="7030A0"/>
                </a:solidFill>
                <a:latin typeface="Arial" panose="020B0604020202020204" pitchFamily="34" charset="0"/>
                <a:ea typeface="+mj-ea"/>
                <a:cs typeface="Arial" pitchFamily="34" charset="0"/>
              </a:rPr>
              <a:t> – </a:t>
            </a:r>
            <a:r>
              <a:rPr lang="en-US" sz="2400" b="1" i="1" cap="all" dirty="0" smtClean="0">
                <a:solidFill>
                  <a:srgbClr val="7030A0"/>
                </a:solidFill>
                <a:latin typeface="Arial" panose="020B0604020202020204" pitchFamily="34" charset="0"/>
                <a:ea typeface="+mj-ea"/>
                <a:cs typeface="Arial" pitchFamily="34" charset="0"/>
              </a:rPr>
              <a:t>UNITED ETHYLENE (SABIC), JUBAIL, SAUDI ARABIA – PHA Summary</a:t>
            </a:r>
            <a:endParaRPr lang="en-US" sz="2400" i="1" dirty="0">
              <a:solidFill>
                <a:srgbClr val="7030A0"/>
              </a:solidFill>
              <a:latin typeface="Arial" panose="020B0604020202020204" pitchFamily="34" charset="0"/>
              <a:cs typeface="Arial" pitchFamily="34" charset="0"/>
            </a:endParaRPr>
          </a:p>
        </p:txBody>
      </p:sp>
      <p:sp>
        <p:nvSpPr>
          <p:cNvPr id="3" name="TextBox 2"/>
          <p:cNvSpPr txBox="1"/>
          <p:nvPr/>
        </p:nvSpPr>
        <p:spPr>
          <a:xfrm>
            <a:off x="0" y="895350"/>
            <a:ext cx="8991600" cy="3939540"/>
          </a:xfrm>
          <a:prstGeom prst="rect">
            <a:avLst/>
          </a:prstGeom>
          <a:noFill/>
        </p:spPr>
        <p:txBody>
          <a:bodyPr wrap="square">
            <a:spAutoFit/>
          </a:bodyPr>
          <a:lstStyle/>
          <a:p>
            <a:pPr>
              <a:spcBef>
                <a:spcPts val="1200"/>
              </a:spcBef>
              <a:defRPr/>
            </a:pPr>
            <a:r>
              <a:rPr lang="en-US" sz="2000" dirty="0">
                <a:solidFill>
                  <a:schemeClr val="bg1"/>
                </a:solidFill>
              </a:rPr>
              <a:t>The PHA team identified many hazard during the meeting in both the normal mode HAZOP and the PHA of Procedures, listing 115 Safety Critical </a:t>
            </a:r>
            <a:r>
              <a:rPr lang="en-US" sz="2000" dirty="0" smtClean="0">
                <a:solidFill>
                  <a:schemeClr val="bg1"/>
                </a:solidFill>
              </a:rPr>
              <a:t>Recommendations</a:t>
            </a:r>
            <a:endParaRPr lang="en-US" sz="2000" dirty="0">
              <a:solidFill>
                <a:schemeClr val="bg1"/>
              </a:solidFill>
              <a:latin typeface="Arial" panose="020B0604020202020204" pitchFamily="34" charset="0"/>
              <a:cs typeface="Arial" pitchFamily="34" charset="0"/>
            </a:endParaRPr>
          </a:p>
          <a:p>
            <a:pPr marL="285750" indent="-285750">
              <a:spcBef>
                <a:spcPts val="1200"/>
              </a:spcBef>
              <a:buFont typeface="Arial" pitchFamily="34" charset="0"/>
              <a:buChar char="•"/>
              <a:defRPr/>
            </a:pPr>
            <a:r>
              <a:rPr lang="en-US" sz="2000" dirty="0">
                <a:solidFill>
                  <a:schemeClr val="bg1"/>
                </a:solidFill>
              </a:rPr>
              <a:t>Of these Recommendations, 42 (or </a:t>
            </a:r>
            <a:r>
              <a:rPr lang="en-US" sz="2000" dirty="0">
                <a:solidFill>
                  <a:srgbClr val="FF0000"/>
                </a:solidFill>
              </a:rPr>
              <a:t>36% of total</a:t>
            </a:r>
            <a:r>
              <a:rPr lang="en-US" sz="2000" dirty="0">
                <a:solidFill>
                  <a:schemeClr val="bg1"/>
                </a:solidFill>
              </a:rPr>
              <a:t>) were identified during the PHA of </a:t>
            </a:r>
            <a:r>
              <a:rPr lang="en-US" sz="2000" dirty="0" smtClean="0">
                <a:solidFill>
                  <a:schemeClr val="bg1"/>
                </a:solidFill>
              </a:rPr>
              <a:t>Procedures</a:t>
            </a:r>
            <a:endParaRPr lang="en-US" sz="2000" b="1" dirty="0">
              <a:solidFill>
                <a:schemeClr val="bg1"/>
              </a:solidFill>
              <a:latin typeface="Arial" panose="020B0604020202020204" pitchFamily="34" charset="0"/>
              <a:cs typeface="Arial" pitchFamily="34" charset="0"/>
            </a:endParaRPr>
          </a:p>
          <a:p>
            <a:pPr marL="285750" indent="-285750">
              <a:spcBef>
                <a:spcPts val="1200"/>
              </a:spcBef>
              <a:buFont typeface="Arial" pitchFamily="34" charset="0"/>
              <a:buChar char="•"/>
              <a:defRPr/>
            </a:pPr>
            <a:r>
              <a:rPr lang="en-US" sz="2000" dirty="0">
                <a:solidFill>
                  <a:srgbClr val="FF0000"/>
                </a:solidFill>
              </a:rPr>
              <a:t>14 were in response to critical (high risk) consequences</a:t>
            </a:r>
            <a:r>
              <a:rPr lang="en-US" sz="2000" dirty="0"/>
              <a:t> </a:t>
            </a:r>
            <a:r>
              <a:rPr lang="en-US" sz="2000" dirty="0">
                <a:solidFill>
                  <a:schemeClr val="bg1"/>
                </a:solidFill>
              </a:rPr>
              <a:t>identified in the procedure analysis, requiring new or upgraded independent protection layers to bring the risk to acceptable levels</a:t>
            </a:r>
            <a:r>
              <a:rPr lang="en-US" sz="2000" dirty="0" smtClean="0">
                <a:solidFill>
                  <a:schemeClr val="bg1"/>
                </a:solidFill>
              </a:rPr>
              <a:t>.</a:t>
            </a:r>
          </a:p>
          <a:p>
            <a:pPr marL="285750" indent="-285750">
              <a:spcBef>
                <a:spcPts val="1200"/>
              </a:spcBef>
              <a:buFont typeface="Arial" pitchFamily="34" charset="0"/>
              <a:buChar char="•"/>
              <a:defRPr/>
            </a:pPr>
            <a:r>
              <a:rPr lang="en-US" sz="2000" dirty="0">
                <a:solidFill>
                  <a:schemeClr val="bg1"/>
                </a:solidFill>
              </a:rPr>
              <a:t>The scenarios and related </a:t>
            </a:r>
            <a:r>
              <a:rPr lang="en-US" sz="2000" dirty="0">
                <a:solidFill>
                  <a:srgbClr val="FF0000"/>
                </a:solidFill>
              </a:rPr>
              <a:t>recommendations found during PHA of procedures accounted for 80% of risk reduction from the entire PHA</a:t>
            </a:r>
            <a:r>
              <a:rPr lang="en-US" sz="2000" dirty="0">
                <a:solidFill>
                  <a:schemeClr val="bg1"/>
                </a:solidFill>
              </a:rPr>
              <a:t>, amounting to about $200 million USD in risk reduction</a:t>
            </a:r>
            <a:r>
              <a:rPr lang="en-US" sz="2000" dirty="0" smtClean="0">
                <a:solidFill>
                  <a:schemeClr val="bg1"/>
                </a:solidFill>
              </a:rPr>
              <a:t>.</a:t>
            </a:r>
            <a:endParaRPr lang="en-US" sz="2000" dirty="0">
              <a:solidFill>
                <a:schemeClr val="bg1"/>
              </a:solidFill>
            </a:endParaRPr>
          </a:p>
        </p:txBody>
      </p:sp>
      <p:sp>
        <p:nvSpPr>
          <p:cNvPr id="8" name="Rectangle 7"/>
          <p:cNvSpPr/>
          <p:nvPr/>
        </p:nvSpPr>
        <p:spPr>
          <a:xfrm>
            <a:off x="8686800" y="4781550"/>
            <a:ext cx="431999" cy="276999"/>
          </a:xfrm>
          <a:prstGeom prst="rect">
            <a:avLst/>
          </a:prstGeom>
        </p:spPr>
        <p:txBody>
          <a:bodyPr wrap="square">
            <a:spAutoFit/>
          </a:bodyPr>
          <a:lstStyle/>
          <a:p>
            <a:pPr algn="ctr"/>
            <a:fld id="{57250A43-4A4B-406E-A83D-DE3FF69197F9}" type="slidenum">
              <a:rPr lang="en-US" altLang="en-US" sz="1200">
                <a:solidFill>
                  <a:schemeClr val="bg1"/>
                </a:solidFill>
                <a:latin typeface="Arial" charset="0"/>
              </a:rPr>
              <a:pPr algn="ctr"/>
              <a:t>18</a:t>
            </a:fld>
            <a:endParaRPr lang="en-US" sz="1200" dirty="0">
              <a:solidFill>
                <a:schemeClr val="bg1"/>
              </a:solidFill>
            </a:endParaRPr>
          </a:p>
        </p:txBody>
      </p:sp>
    </p:spTree>
    <p:extLst>
      <p:ext uri="{BB962C8B-B14F-4D97-AF65-F5344CB8AC3E}">
        <p14:creationId xmlns:p14="http://schemas.microsoft.com/office/powerpoint/2010/main" val="2753161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6485" y="57150"/>
            <a:ext cx="8585548" cy="878698"/>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2400" b="1" cap="all" dirty="0">
                <a:solidFill>
                  <a:srgbClr val="7030A0"/>
                </a:solidFill>
                <a:latin typeface="Arial" panose="020B0604020202020204" pitchFamily="34" charset="0"/>
                <a:ea typeface="+mj-ea"/>
                <a:cs typeface="Arial" pitchFamily="34" charset="0"/>
              </a:rPr>
              <a:t>Case study 2</a:t>
            </a:r>
            <a:r>
              <a:rPr lang="en-US" sz="2400" b="1" cap="all" dirty="0" smtClean="0">
                <a:solidFill>
                  <a:srgbClr val="7030A0"/>
                </a:solidFill>
                <a:latin typeface="Arial" panose="020B0604020202020204" pitchFamily="34" charset="0"/>
                <a:ea typeface="+mj-ea"/>
                <a:cs typeface="Arial" pitchFamily="34" charset="0"/>
              </a:rPr>
              <a:t> – </a:t>
            </a:r>
            <a:r>
              <a:rPr lang="en-US" sz="2400" b="1" i="1" cap="all" dirty="0" smtClean="0">
                <a:solidFill>
                  <a:srgbClr val="7030A0"/>
                </a:solidFill>
                <a:latin typeface="Arial" panose="020B0604020202020204" pitchFamily="34" charset="0"/>
                <a:ea typeface="+mj-ea"/>
                <a:cs typeface="Arial" pitchFamily="34" charset="0"/>
              </a:rPr>
              <a:t>UNITED ETHYLENE (SABIC), JUBAIL, SAUDI ARABIA</a:t>
            </a:r>
            <a:endParaRPr lang="en-US" sz="2400" b="1" i="1" dirty="0">
              <a:solidFill>
                <a:srgbClr val="7030A0"/>
              </a:solidFill>
              <a:latin typeface="Arial" panose="020B0604020202020204" pitchFamily="34" charset="0"/>
              <a:cs typeface="Arial" pitchFamily="34" charset="0"/>
            </a:endParaRPr>
          </a:p>
        </p:txBody>
      </p:sp>
      <p:sp>
        <p:nvSpPr>
          <p:cNvPr id="3" name="TextBox 2"/>
          <p:cNvSpPr txBox="1"/>
          <p:nvPr/>
        </p:nvSpPr>
        <p:spPr>
          <a:xfrm>
            <a:off x="6484" y="935848"/>
            <a:ext cx="9061315" cy="4031873"/>
          </a:xfrm>
          <a:prstGeom prst="rect">
            <a:avLst/>
          </a:prstGeom>
          <a:noFill/>
        </p:spPr>
        <p:txBody>
          <a:bodyPr wrap="square">
            <a:spAutoFit/>
          </a:bodyPr>
          <a:lstStyle/>
          <a:p>
            <a:pPr>
              <a:spcBef>
                <a:spcPts val="1200"/>
              </a:spcBef>
              <a:defRPr/>
            </a:pPr>
            <a:r>
              <a:rPr lang="en-US" b="1" dirty="0" smtClean="0">
                <a:solidFill>
                  <a:schemeClr val="bg1"/>
                </a:solidFill>
                <a:latin typeface="Arial" panose="020B0604020202020204" pitchFamily="34" charset="0"/>
                <a:cs typeface="Arial" pitchFamily="34" charset="0"/>
              </a:rPr>
              <a:t>Example:</a:t>
            </a:r>
            <a:endParaRPr lang="en-US" b="1" dirty="0">
              <a:solidFill>
                <a:schemeClr val="bg1"/>
              </a:solidFill>
              <a:latin typeface="Arial" panose="020B0604020202020204" pitchFamily="34" charset="0"/>
              <a:cs typeface="Arial" pitchFamily="34" charset="0"/>
            </a:endParaRPr>
          </a:p>
          <a:p>
            <a:pPr marL="285750" indent="-285750">
              <a:spcBef>
                <a:spcPts val="1200"/>
              </a:spcBef>
              <a:buFont typeface="Arial" pitchFamily="34" charset="0"/>
              <a:buChar char="•"/>
              <a:defRPr/>
            </a:pPr>
            <a:r>
              <a:rPr lang="en-US" sz="2000" dirty="0">
                <a:solidFill>
                  <a:schemeClr val="bg1"/>
                </a:solidFill>
              </a:rPr>
              <a:t>During the procedure analysis for the acetylene reactors, it was discovered that there were no adequate safeguards against run-away reaction during start up, meaning the reactor shell could reasonably be expected to fail at some point due to human error during startup, which would likely cause a large explosion with the potential for multiple fatalities.  The startup process required an extremely slow ramp-up in temperature (1°C per 5 minutes), and was controlled entirely by control room operators (by manually changing set points as they monitored for temperature spikes).  In this case, the team recommended new logic and safety instrumented functions to protect against the catastrophic reactor failure and explosion.</a:t>
            </a:r>
          </a:p>
          <a:p>
            <a:pPr>
              <a:spcBef>
                <a:spcPts val="1200"/>
              </a:spcBef>
              <a:defRPr/>
            </a:pPr>
            <a:endParaRPr lang="en-US" dirty="0">
              <a:solidFill>
                <a:schemeClr val="bg1"/>
              </a:solidFill>
              <a:latin typeface="Arial" panose="020B0604020202020204" pitchFamily="34" charset="0"/>
              <a:cs typeface="Arial" pitchFamily="34" charset="0"/>
            </a:endParaRPr>
          </a:p>
        </p:txBody>
      </p:sp>
      <p:sp>
        <p:nvSpPr>
          <p:cNvPr id="8" name="Rectangle 7"/>
          <p:cNvSpPr/>
          <p:nvPr/>
        </p:nvSpPr>
        <p:spPr>
          <a:xfrm>
            <a:off x="8686800" y="4781550"/>
            <a:ext cx="431999" cy="276999"/>
          </a:xfrm>
          <a:prstGeom prst="rect">
            <a:avLst/>
          </a:prstGeom>
        </p:spPr>
        <p:txBody>
          <a:bodyPr wrap="square">
            <a:spAutoFit/>
          </a:bodyPr>
          <a:lstStyle/>
          <a:p>
            <a:pPr algn="ctr"/>
            <a:fld id="{57250A43-4A4B-406E-A83D-DE3FF69197F9}" type="slidenum">
              <a:rPr lang="en-US" altLang="en-US" sz="1200">
                <a:solidFill>
                  <a:schemeClr val="bg1"/>
                </a:solidFill>
                <a:latin typeface="Arial" charset="0"/>
              </a:rPr>
              <a:pPr algn="ctr"/>
              <a:t>19</a:t>
            </a:fld>
            <a:endParaRPr lang="en-US" sz="1200" dirty="0">
              <a:solidFill>
                <a:schemeClr val="bg1"/>
              </a:solidFill>
            </a:endParaRPr>
          </a:p>
        </p:txBody>
      </p:sp>
    </p:spTree>
    <p:extLst>
      <p:ext uri="{BB962C8B-B14F-4D97-AF65-F5344CB8AC3E}">
        <p14:creationId xmlns:p14="http://schemas.microsoft.com/office/powerpoint/2010/main" val="2753161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39200" cy="1085850"/>
          </a:xfrm>
        </p:spPr>
        <p:txBody>
          <a:bodyPr>
            <a:normAutofit/>
          </a:bodyPr>
          <a:lstStyle/>
          <a:p>
            <a:pPr eaLnBrk="1" fontAlgn="auto" hangingPunct="1">
              <a:spcAft>
                <a:spcPts val="0"/>
              </a:spcAft>
              <a:defRPr/>
            </a:pPr>
            <a:r>
              <a:rPr lang="en-US" sz="3600" b="1" dirty="0" smtClean="0">
                <a:solidFill>
                  <a:schemeClr val="bg1"/>
                </a:solidFill>
                <a:latin typeface="Arial" pitchFamily="34" charset="0"/>
                <a:cs typeface="Arial" pitchFamily="34" charset="0"/>
              </a:rPr>
              <a:t>Stephen Bridges</a:t>
            </a:r>
            <a:br>
              <a:rPr lang="en-US" sz="3600" b="1" dirty="0" smtClean="0">
                <a:solidFill>
                  <a:schemeClr val="bg1"/>
                </a:solidFill>
                <a:latin typeface="Arial" pitchFamily="34" charset="0"/>
                <a:cs typeface="Arial" pitchFamily="34" charset="0"/>
              </a:rPr>
            </a:br>
            <a:r>
              <a:rPr lang="en-US" sz="2400" b="1" dirty="0" smtClean="0">
                <a:solidFill>
                  <a:schemeClr val="bg1"/>
                </a:solidFill>
                <a:latin typeface="Arial" pitchFamily="34" charset="0"/>
                <a:cs typeface="Arial" pitchFamily="34" charset="0"/>
              </a:rPr>
              <a:t>Process Safety Engineer, Process Improvement Institute (PII)</a:t>
            </a:r>
            <a:endParaRPr lang="en-US" sz="2400" b="1" dirty="0">
              <a:solidFill>
                <a:schemeClr val="bg1"/>
              </a:solidFill>
              <a:latin typeface="Arial" pitchFamily="34" charset="0"/>
              <a:cs typeface="Arial" pitchFamily="34" charset="0"/>
            </a:endParaRPr>
          </a:p>
        </p:txBody>
      </p:sp>
      <p:sp>
        <p:nvSpPr>
          <p:cNvPr id="6" name="Content Placeholder 2"/>
          <p:cNvSpPr>
            <a:spLocks noGrp="1"/>
          </p:cNvSpPr>
          <p:nvPr>
            <p:ph idx="1"/>
          </p:nvPr>
        </p:nvSpPr>
        <p:spPr>
          <a:xfrm>
            <a:off x="0" y="1047750"/>
            <a:ext cx="8991600" cy="4019550"/>
          </a:xfrm>
        </p:spPr>
        <p:txBody>
          <a:bodyPr>
            <a:normAutofit/>
          </a:bodyPr>
          <a:lstStyle/>
          <a:p>
            <a:pPr marL="365760" indent="-256032" eaLnBrk="1" fontAlgn="auto" hangingPunct="1">
              <a:spcBef>
                <a:spcPts val="600"/>
              </a:spcBef>
              <a:spcAft>
                <a:spcPts val="0"/>
              </a:spcAft>
              <a:buClr>
                <a:schemeClr val="accent3"/>
              </a:buClr>
              <a:buFont typeface="Georgia"/>
              <a:buChar char="•"/>
              <a:defRPr/>
            </a:pPr>
            <a:r>
              <a:rPr lang="en-US" altLang="en-US" sz="2000" dirty="0" smtClean="0">
                <a:solidFill>
                  <a:schemeClr val="bg1"/>
                </a:solidFill>
                <a:latin typeface="Arial" pitchFamily="34" charset="0"/>
                <a:cs typeface="Arial" pitchFamily="34" charset="0"/>
              </a:rPr>
              <a:t>BS Chemical Engineering </a:t>
            </a:r>
            <a:r>
              <a:rPr lang="en-US" altLang="en-US" sz="2000" dirty="0" smtClean="0">
                <a:solidFill>
                  <a:srgbClr val="F66F0A"/>
                </a:solidFill>
                <a:latin typeface="Arial" pitchFamily="34" charset="0"/>
                <a:cs typeface="Arial" pitchFamily="34" charset="0"/>
              </a:rPr>
              <a:t>(U.T. Knoxville)</a:t>
            </a:r>
          </a:p>
          <a:p>
            <a:pPr marL="365760" indent="-256032" eaLnBrk="1" fontAlgn="auto" hangingPunct="1">
              <a:spcBef>
                <a:spcPts val="600"/>
              </a:spcBef>
              <a:spcAft>
                <a:spcPts val="0"/>
              </a:spcAft>
              <a:buClr>
                <a:schemeClr val="accent3"/>
              </a:buClr>
              <a:buFont typeface="Georgia"/>
              <a:buChar char="•"/>
              <a:defRPr/>
            </a:pPr>
            <a:r>
              <a:rPr lang="en-US" altLang="en-US" sz="2000" dirty="0" smtClean="0">
                <a:solidFill>
                  <a:schemeClr val="bg1"/>
                </a:solidFill>
                <a:latin typeface="Arial" pitchFamily="34" charset="0"/>
                <a:cs typeface="Arial" pitchFamily="34" charset="0"/>
              </a:rPr>
              <a:t>10+ yrs experience, including 4 years Operations Management</a:t>
            </a:r>
          </a:p>
          <a:p>
            <a:pPr marL="365760" indent="-256032" eaLnBrk="1" fontAlgn="auto" hangingPunct="1">
              <a:spcBef>
                <a:spcPts val="600"/>
              </a:spcBef>
              <a:spcAft>
                <a:spcPts val="0"/>
              </a:spcAft>
              <a:buClr>
                <a:schemeClr val="accent3"/>
              </a:buClr>
              <a:buFont typeface="Georgia"/>
              <a:buChar char="•"/>
              <a:defRPr/>
            </a:pPr>
            <a:r>
              <a:rPr lang="en-US" altLang="en-US" sz="2000" dirty="0" smtClean="0">
                <a:solidFill>
                  <a:schemeClr val="bg1"/>
                </a:solidFill>
                <a:latin typeface="Arial" pitchFamily="34" charset="0"/>
                <a:cs typeface="Arial" pitchFamily="34" charset="0"/>
              </a:rPr>
              <a:t>PHA’s: Leading (7+ projects), Scribing (20+ projects/900+ hours)</a:t>
            </a:r>
          </a:p>
          <a:p>
            <a:pPr marL="694944" lvl="1" indent="-256032">
              <a:spcBef>
                <a:spcPts val="600"/>
              </a:spcBef>
              <a:buClr>
                <a:schemeClr val="accent3"/>
              </a:buClr>
              <a:buFont typeface="Georgia"/>
              <a:buChar char="•"/>
              <a:defRPr/>
            </a:pPr>
            <a:r>
              <a:rPr lang="en-US" altLang="en-US" sz="2000" dirty="0" smtClean="0">
                <a:solidFill>
                  <a:schemeClr val="bg1"/>
                </a:solidFill>
                <a:latin typeface="Arial" pitchFamily="34" charset="0"/>
                <a:cs typeface="Arial" pitchFamily="34" charset="0"/>
              </a:rPr>
              <a:t>Facilitated PHAs across many industries, </a:t>
            </a:r>
            <a:r>
              <a:rPr lang="en-US" altLang="en-US" sz="2000" dirty="0">
                <a:solidFill>
                  <a:schemeClr val="bg1"/>
                </a:solidFill>
                <a:latin typeface="Arial" pitchFamily="34" charset="0"/>
                <a:cs typeface="Arial" pitchFamily="34" charset="0"/>
              </a:rPr>
              <a:t>including </a:t>
            </a:r>
            <a:r>
              <a:rPr lang="en-US" altLang="en-US" sz="2000" dirty="0" smtClean="0">
                <a:solidFill>
                  <a:schemeClr val="bg1"/>
                </a:solidFill>
                <a:latin typeface="Arial" pitchFamily="34" charset="0"/>
                <a:cs typeface="Arial" pitchFamily="34" charset="0"/>
              </a:rPr>
              <a:t>munitions handling, </a:t>
            </a:r>
            <a:r>
              <a:rPr lang="en-US" altLang="en-US" sz="2000" dirty="0">
                <a:solidFill>
                  <a:schemeClr val="bg1"/>
                </a:solidFill>
                <a:latin typeface="Arial" pitchFamily="34" charset="0"/>
                <a:cs typeface="Arial" pitchFamily="34" charset="0"/>
              </a:rPr>
              <a:t>hazardous waste </a:t>
            </a:r>
            <a:r>
              <a:rPr lang="en-US" altLang="en-US" sz="2000" dirty="0" smtClean="0">
                <a:solidFill>
                  <a:schemeClr val="bg1"/>
                </a:solidFill>
                <a:latin typeface="Arial" pitchFamily="34" charset="0"/>
                <a:cs typeface="Arial" pitchFamily="34" charset="0"/>
              </a:rPr>
              <a:t>destruction, </a:t>
            </a:r>
            <a:r>
              <a:rPr lang="en-US" altLang="en-US" sz="2000" dirty="0">
                <a:solidFill>
                  <a:schemeClr val="bg1"/>
                </a:solidFill>
                <a:latin typeface="Arial" pitchFamily="34" charset="0"/>
                <a:cs typeface="Arial" pitchFamily="34" charset="0"/>
              </a:rPr>
              <a:t>oil &amp; gas </a:t>
            </a:r>
            <a:r>
              <a:rPr lang="en-US" altLang="en-US" sz="2000" dirty="0" smtClean="0">
                <a:solidFill>
                  <a:schemeClr val="bg1"/>
                </a:solidFill>
                <a:latin typeface="Arial" pitchFamily="34" charset="0"/>
                <a:cs typeface="Arial" pitchFamily="34" charset="0"/>
              </a:rPr>
              <a:t>refining, silicon, steel, TiO2, ClO2, polymer and pulp &amp; paper </a:t>
            </a:r>
          </a:p>
          <a:p>
            <a:pPr marL="365760" indent="-256032">
              <a:spcBef>
                <a:spcPts val="600"/>
              </a:spcBef>
              <a:buClr>
                <a:schemeClr val="accent3"/>
              </a:buClr>
              <a:buFont typeface="Georgia"/>
              <a:buChar char="•"/>
              <a:defRPr/>
            </a:pPr>
            <a:r>
              <a:rPr lang="en-US" altLang="en-US" sz="2000" dirty="0" smtClean="0">
                <a:solidFill>
                  <a:schemeClr val="bg1"/>
                </a:solidFill>
                <a:latin typeface="Arial" pitchFamily="34" charset="0"/>
                <a:cs typeface="Arial" pitchFamily="34" charset="0"/>
              </a:rPr>
              <a:t>Plant experience included roles as PSM leader and trainer for </a:t>
            </a:r>
            <a:r>
              <a:rPr lang="en-US" altLang="en-US" sz="2000" dirty="0">
                <a:solidFill>
                  <a:schemeClr val="bg1"/>
                </a:solidFill>
                <a:latin typeface="Arial" pitchFamily="34" charset="0"/>
                <a:cs typeface="Arial" pitchFamily="34" charset="0"/>
              </a:rPr>
              <a:t>PHA Leader </a:t>
            </a:r>
            <a:r>
              <a:rPr lang="en-US" altLang="en-US" sz="2000" dirty="0" smtClean="0">
                <a:solidFill>
                  <a:schemeClr val="bg1"/>
                </a:solidFill>
                <a:latin typeface="Arial" pitchFamily="34" charset="0"/>
                <a:cs typeface="Arial" pitchFamily="34" charset="0"/>
              </a:rPr>
              <a:t>software.  Trained in all elements of PSM, with special focus on Incident </a:t>
            </a:r>
            <a:r>
              <a:rPr lang="en-US" altLang="en-US" sz="2000" dirty="0">
                <a:solidFill>
                  <a:schemeClr val="bg1"/>
                </a:solidFill>
                <a:latin typeface="Arial" pitchFamily="34" charset="0"/>
                <a:cs typeface="Arial" pitchFamily="34" charset="0"/>
              </a:rPr>
              <a:t>Investigation/Root Cause </a:t>
            </a:r>
            <a:r>
              <a:rPr lang="en-US" altLang="en-US" sz="2000" dirty="0" smtClean="0">
                <a:solidFill>
                  <a:schemeClr val="bg1"/>
                </a:solidFill>
                <a:latin typeface="Arial" pitchFamily="34" charset="0"/>
                <a:cs typeface="Arial" pitchFamily="34" charset="0"/>
              </a:rPr>
              <a:t>Analysis, Human Error Prevention, MOC, PHA, and LOPA </a:t>
            </a:r>
          </a:p>
          <a:p>
            <a:pPr marL="365760" indent="-256032">
              <a:spcBef>
                <a:spcPts val="600"/>
              </a:spcBef>
              <a:buClr>
                <a:schemeClr val="accent3"/>
              </a:buClr>
              <a:buFont typeface="Georgia"/>
              <a:buChar char="•"/>
              <a:defRPr/>
            </a:pPr>
            <a:r>
              <a:rPr lang="en-US" altLang="en-US" sz="2000" dirty="0" smtClean="0">
                <a:solidFill>
                  <a:schemeClr val="bg1"/>
                </a:solidFill>
                <a:latin typeface="Arial" pitchFamily="34" charset="0"/>
                <a:cs typeface="Arial" pitchFamily="34" charset="0"/>
              </a:rPr>
              <a:t>USAF Veteran – Electronics &amp; communication specialist</a:t>
            </a:r>
            <a:endParaRPr lang="en-US" altLang="en-US" sz="2000" dirty="0">
              <a:solidFill>
                <a:schemeClr val="bg1"/>
              </a:solidFill>
              <a:latin typeface="Arial" pitchFamily="34" charset="0"/>
              <a:cs typeface="Arial" pitchFamily="34" charset="0"/>
            </a:endParaRPr>
          </a:p>
          <a:p>
            <a:pPr marL="365760" indent="-256032">
              <a:spcBef>
                <a:spcPts val="600"/>
              </a:spcBef>
              <a:buClr>
                <a:schemeClr val="accent3"/>
              </a:buClr>
              <a:buFont typeface="Georgia"/>
              <a:buChar char="•"/>
              <a:defRPr/>
            </a:pPr>
            <a:endParaRPr lang="en-US" altLang="en-US" sz="2200" dirty="0">
              <a:solidFill>
                <a:schemeClr val="bg1"/>
              </a:solidFill>
              <a:latin typeface="Arial" pitchFamily="34" charset="0"/>
              <a:cs typeface="Arial" pitchFamily="34" charset="0"/>
            </a:endParaRPr>
          </a:p>
        </p:txBody>
      </p:sp>
      <p:sp>
        <p:nvSpPr>
          <p:cNvPr id="3" name="Rectangle 2"/>
          <p:cNvSpPr/>
          <p:nvPr/>
        </p:nvSpPr>
        <p:spPr>
          <a:xfrm>
            <a:off x="0" y="4629150"/>
            <a:ext cx="36576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lide Number Placeholder 3"/>
          <p:cNvSpPr txBox="1">
            <a:spLocks noGrp="1"/>
          </p:cNvSpPr>
          <p:nvPr/>
        </p:nvSpPr>
        <p:spPr bwMode="auto">
          <a:xfrm>
            <a:off x="8686800" y="4857750"/>
            <a:ext cx="365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lgn="ctr" eaLnBrk="1" hangingPunct="1">
              <a:spcBef>
                <a:spcPct val="0"/>
              </a:spcBef>
              <a:buClrTx/>
              <a:buFontTx/>
              <a:buNone/>
            </a:pPr>
            <a:fld id="{33546B30-1E20-4314-A3F7-76E87F610F08}" type="slidenum">
              <a:rPr lang="en-US" altLang="en-US" sz="1200" b="1">
                <a:latin typeface="Arial" charset="0"/>
              </a:rPr>
              <a:pPr algn="ctr" eaLnBrk="1" hangingPunct="1">
                <a:spcBef>
                  <a:spcPct val="0"/>
                </a:spcBef>
                <a:buClrTx/>
                <a:buFontTx/>
                <a:buNone/>
              </a:pPr>
              <a:t>2</a:t>
            </a:fld>
            <a:endParaRPr lang="en-US" altLang="en-US" sz="1200" b="1" dirty="0">
              <a:latin typeface="Arial" charset="0"/>
            </a:endParaRPr>
          </a:p>
        </p:txBody>
      </p:sp>
      <p:sp>
        <p:nvSpPr>
          <p:cNvPr id="4" name="Slide Number Placeholder 3"/>
          <p:cNvSpPr>
            <a:spLocks noGrp="1"/>
          </p:cNvSpPr>
          <p:nvPr>
            <p:ph type="sldNum" sz="quarter" idx="12"/>
          </p:nvPr>
        </p:nvSpPr>
        <p:spPr/>
        <p:txBody>
          <a:bodyPr/>
          <a:lstStyle/>
          <a:p>
            <a:pPr algn="ctr">
              <a:defRPr/>
            </a:pPr>
            <a:fld id="{E1B30A7E-DA94-43CD-AA3C-6E69D94E9B24}" type="slidenum">
              <a:rPr lang="en-US" smtClean="0">
                <a:solidFill>
                  <a:schemeClr val="bg1"/>
                </a:solidFill>
                <a:latin typeface="Arial" panose="020B0604020202020204" pitchFamily="34" charset="0"/>
                <a:cs typeface="Arial" panose="020B0604020202020204" pitchFamily="34" charset="0"/>
              </a:rPr>
              <a:pPr algn="ctr">
                <a:defRPr/>
              </a:pPr>
              <a:t>2</a:t>
            </a:fld>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95350"/>
            <a:ext cx="8610600" cy="3871320"/>
          </a:xfrm>
        </p:spPr>
        <p:txBody>
          <a:bodyPr>
            <a:normAutofit/>
          </a:bodyPr>
          <a:lstStyle/>
          <a:p>
            <a:r>
              <a:rPr lang="en-US" sz="2400" dirty="0">
                <a:solidFill>
                  <a:schemeClr val="bg1"/>
                </a:solidFill>
                <a:latin typeface="Georgia" pitchFamily="18" charset="0"/>
                <a:cs typeface="Arial" charset="0"/>
              </a:rPr>
              <a:t>Performed in late 2019, meeting time of ~11 weeks</a:t>
            </a:r>
          </a:p>
          <a:p>
            <a:r>
              <a:rPr lang="en-US" sz="2400" dirty="0">
                <a:solidFill>
                  <a:schemeClr val="bg1"/>
                </a:solidFill>
                <a:latin typeface="Georgia" pitchFamily="18" charset="0"/>
                <a:cs typeface="Arial" charset="0"/>
              </a:rPr>
              <a:t>~3 weeks of PHA spent on procedures, or about ¼ total meeting time</a:t>
            </a:r>
          </a:p>
          <a:p>
            <a:r>
              <a:rPr lang="en-US" sz="2400" dirty="0">
                <a:solidFill>
                  <a:schemeClr val="bg1"/>
                </a:solidFill>
                <a:latin typeface="Georgia" pitchFamily="18" charset="0"/>
                <a:cs typeface="Arial" charset="0"/>
              </a:rPr>
              <a:t>Of the 282 safety related recommendations generated, 130 came from PHA of Procedures</a:t>
            </a:r>
          </a:p>
          <a:p>
            <a:r>
              <a:rPr lang="en-US" sz="2400" dirty="0">
                <a:solidFill>
                  <a:schemeClr val="bg1"/>
                </a:solidFill>
                <a:latin typeface="Georgia" pitchFamily="18" charset="0"/>
                <a:cs typeface="Arial" charset="0"/>
              </a:rPr>
              <a:t>It is estimated that of the total savings (cost </a:t>
            </a:r>
            <a:r>
              <a:rPr lang="en-US" sz="2400" dirty="0" smtClean="0">
                <a:solidFill>
                  <a:schemeClr val="bg1"/>
                </a:solidFill>
              </a:rPr>
              <a:t>avoidance), </a:t>
            </a:r>
            <a:r>
              <a:rPr lang="en-US" sz="2400" dirty="0" smtClean="0">
                <a:solidFill>
                  <a:srgbClr val="FF0000"/>
                </a:solidFill>
              </a:rPr>
              <a:t>70-80</a:t>
            </a:r>
            <a:r>
              <a:rPr lang="en-US" sz="2400" dirty="0" smtClean="0">
                <a:solidFill>
                  <a:schemeClr val="bg1"/>
                </a:solidFill>
              </a:rPr>
              <a:t>% were from scenarios identified in procedure analysis (valued at </a:t>
            </a:r>
            <a:r>
              <a:rPr lang="en-US" sz="2400" dirty="0" smtClean="0">
                <a:solidFill>
                  <a:srgbClr val="F66F0A"/>
                </a:solidFill>
              </a:rPr>
              <a:t>$300 Million USD</a:t>
            </a:r>
            <a:r>
              <a:rPr lang="en-US" sz="2400" dirty="0" smtClean="0">
                <a:solidFill>
                  <a:schemeClr val="bg1"/>
                </a:solidFill>
              </a:rPr>
              <a:t>)</a:t>
            </a:r>
            <a:endParaRPr lang="en-US" sz="2400" dirty="0">
              <a:solidFill>
                <a:schemeClr val="bg1"/>
              </a:solidFill>
            </a:endParaRPr>
          </a:p>
        </p:txBody>
      </p:sp>
      <p:sp>
        <p:nvSpPr>
          <p:cNvPr id="5" name="Rectangle 2"/>
          <p:cNvSpPr txBox="1">
            <a:spLocks noGrp="1" noChangeArrowheads="1"/>
          </p:cNvSpPr>
          <p:nvPr>
            <p:ph type="title"/>
          </p:nvPr>
        </p:nvSpPr>
        <p:spPr bwMode="auto">
          <a:xfrm>
            <a:off x="0" y="57150"/>
            <a:ext cx="7848600" cy="628650"/>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2400" b="1" cap="all" dirty="0">
                <a:solidFill>
                  <a:srgbClr val="F66F0A"/>
                </a:solidFill>
                <a:latin typeface="Arial" panose="020B0604020202020204" pitchFamily="34" charset="0"/>
                <a:ea typeface="+mj-ea"/>
                <a:cs typeface="Arial" pitchFamily="34" charset="0"/>
              </a:rPr>
              <a:t>Case study </a:t>
            </a:r>
            <a:r>
              <a:rPr lang="en-US" sz="2400" b="1" cap="all" dirty="0" smtClean="0">
                <a:solidFill>
                  <a:srgbClr val="F66F0A"/>
                </a:solidFill>
                <a:latin typeface="Arial" panose="020B0604020202020204" pitchFamily="34" charset="0"/>
                <a:ea typeface="+mj-ea"/>
                <a:cs typeface="Arial" pitchFamily="34" charset="0"/>
              </a:rPr>
              <a:t>3 </a:t>
            </a:r>
            <a:r>
              <a:rPr lang="en-US" sz="2400" b="1" cap="all" dirty="0" smtClean="0">
                <a:solidFill>
                  <a:srgbClr val="F66F0A"/>
                </a:solidFill>
                <a:latin typeface="Arial" panose="020B0604020202020204" pitchFamily="34" charset="0"/>
                <a:cs typeface="Arial" pitchFamily="34" charset="0"/>
              </a:rPr>
              <a:t>– </a:t>
            </a:r>
            <a:r>
              <a:rPr lang="en-US" sz="2400" b="1" i="1" cap="all" dirty="0">
                <a:solidFill>
                  <a:srgbClr val="F66F0A"/>
                </a:solidFill>
                <a:latin typeface="Arial" panose="020B0604020202020204" pitchFamily="34" charset="0"/>
                <a:cs typeface="Arial" pitchFamily="34" charset="0"/>
              </a:rPr>
              <a:t>Olefin plant, Saudi Arabia</a:t>
            </a:r>
            <a:endParaRPr lang="en-US" sz="2400" b="1" i="1" dirty="0">
              <a:solidFill>
                <a:srgbClr val="F66F0A"/>
              </a:solidFill>
              <a:latin typeface="Arial" panose="020B0604020202020204"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E1B30A7E-DA94-43CD-AA3C-6E69D94E9B24}" type="slidenum">
              <a:rPr lang="en-US" smtClean="0">
                <a:solidFill>
                  <a:schemeClr val="bg1"/>
                </a:solidFill>
              </a:rPr>
              <a:pPr>
                <a:defRPr/>
              </a:pPr>
              <a:t>20</a:t>
            </a:fld>
            <a:endParaRPr lang="en-US" dirty="0">
              <a:solidFill>
                <a:schemeClr val="bg1"/>
              </a:solidFill>
            </a:endParaRPr>
          </a:p>
        </p:txBody>
      </p:sp>
    </p:spTree>
    <p:extLst>
      <p:ext uri="{BB962C8B-B14F-4D97-AF65-F5344CB8AC3E}">
        <p14:creationId xmlns:p14="http://schemas.microsoft.com/office/powerpoint/2010/main" val="1430189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2950"/>
            <a:ext cx="8991600" cy="4400550"/>
          </a:xfrm>
        </p:spPr>
        <p:txBody>
          <a:bodyPr>
            <a:normAutofit fontScale="92500"/>
          </a:bodyPr>
          <a:lstStyle/>
          <a:p>
            <a:pPr marL="68580" indent="0">
              <a:buNone/>
            </a:pPr>
            <a:r>
              <a:rPr lang="en-US" sz="2400" dirty="0" smtClean="0">
                <a:solidFill>
                  <a:schemeClr val="bg1"/>
                </a:solidFill>
              </a:rPr>
              <a:t>Example:</a:t>
            </a:r>
          </a:p>
          <a:p>
            <a:r>
              <a:rPr lang="en-US" sz="2400" dirty="0" smtClean="0">
                <a:solidFill>
                  <a:schemeClr val="bg1"/>
                </a:solidFill>
              </a:rPr>
              <a:t>During the PHA review, it was found that a gas drier shell could fail if the cooling cycle’s expected temperature is not reached before bringing dried back to operating pressure. The </a:t>
            </a:r>
            <a:r>
              <a:rPr lang="en-US" sz="2400" dirty="0">
                <a:solidFill>
                  <a:schemeClr val="bg1"/>
                </a:solidFill>
              </a:rPr>
              <a:t>risk of this human error based accident scenario was too high by several orders of magnitude.  Therefore, the team recommended additional hardware or instrumentation safeguards to prevent pressurizing the dryer before the temperature is low enough (before the cooling cycle is completed) such as by installing a logic sequence that can't be bypassed, with a timer and temperature confirmation of shell/piping readiness for pressure, and count/duration of cooling volume.</a:t>
            </a:r>
          </a:p>
          <a:p>
            <a:pPr marL="68580" indent="0">
              <a:buNone/>
            </a:pPr>
            <a:r>
              <a:rPr lang="en-US" sz="2400" dirty="0" smtClean="0">
                <a:solidFill>
                  <a:schemeClr val="bg1"/>
                </a:solidFill>
              </a:rPr>
              <a:t> </a:t>
            </a:r>
          </a:p>
          <a:p>
            <a:pPr marL="454914" lvl="1" indent="0">
              <a:buNone/>
            </a:pPr>
            <a:endParaRPr lang="en-US" dirty="0" smtClean="0">
              <a:solidFill>
                <a:schemeClr val="bg1"/>
              </a:solidFill>
            </a:endParaRPr>
          </a:p>
        </p:txBody>
      </p:sp>
      <p:sp>
        <p:nvSpPr>
          <p:cNvPr id="4" name="Rectangle 2"/>
          <p:cNvSpPr txBox="1">
            <a:spLocks noGrp="1" noChangeArrowheads="1"/>
          </p:cNvSpPr>
          <p:nvPr>
            <p:ph type="title"/>
          </p:nvPr>
        </p:nvSpPr>
        <p:spPr bwMode="auto">
          <a:xfrm>
            <a:off x="0" y="19050"/>
            <a:ext cx="7772400" cy="685800"/>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2400" b="1" cap="all" dirty="0">
                <a:solidFill>
                  <a:srgbClr val="F66F0A"/>
                </a:solidFill>
                <a:latin typeface="Arial" panose="020B0604020202020204" pitchFamily="34" charset="0"/>
                <a:ea typeface="+mj-ea"/>
                <a:cs typeface="Arial" pitchFamily="34" charset="0"/>
              </a:rPr>
              <a:t>Case study </a:t>
            </a:r>
            <a:r>
              <a:rPr lang="en-US" sz="2400" b="1" cap="all" dirty="0" smtClean="0">
                <a:solidFill>
                  <a:srgbClr val="F66F0A"/>
                </a:solidFill>
                <a:latin typeface="Arial" panose="020B0604020202020204" pitchFamily="34" charset="0"/>
                <a:ea typeface="+mj-ea"/>
                <a:cs typeface="Arial" pitchFamily="34" charset="0"/>
              </a:rPr>
              <a:t>3 – </a:t>
            </a:r>
            <a:r>
              <a:rPr lang="en-US" sz="2400" b="1" i="1" cap="all" dirty="0" smtClean="0">
                <a:solidFill>
                  <a:srgbClr val="F66F0A"/>
                </a:solidFill>
                <a:latin typeface="Arial" panose="020B0604020202020204" pitchFamily="34" charset="0"/>
                <a:cs typeface="Arial" pitchFamily="34" charset="0"/>
              </a:rPr>
              <a:t>Olefin plant, Saudi Arabia</a:t>
            </a:r>
            <a:endParaRPr lang="en-US" sz="2400" b="1" i="1" dirty="0">
              <a:solidFill>
                <a:srgbClr val="F66F0A"/>
              </a:solidFill>
              <a:latin typeface="Arial" panose="020B0604020202020204" pitchFamily="34" charset="0"/>
              <a:cs typeface="Arial" pitchFamily="34" charset="0"/>
            </a:endParaRPr>
          </a:p>
        </p:txBody>
      </p:sp>
      <p:sp>
        <p:nvSpPr>
          <p:cNvPr id="2" name="Slide Number Placeholder 1"/>
          <p:cNvSpPr>
            <a:spLocks noGrp="1"/>
          </p:cNvSpPr>
          <p:nvPr>
            <p:ph type="sldNum" sz="quarter" idx="12"/>
          </p:nvPr>
        </p:nvSpPr>
        <p:spPr/>
        <p:txBody>
          <a:bodyPr/>
          <a:lstStyle/>
          <a:p>
            <a:pPr algn="ctr">
              <a:defRPr/>
            </a:pPr>
            <a:fld id="{E1B30A7E-DA94-43CD-AA3C-6E69D94E9B24}" type="slidenum">
              <a:rPr lang="en-US" smtClean="0">
                <a:solidFill>
                  <a:schemeClr val="bg1"/>
                </a:solidFill>
                <a:latin typeface="Arial" panose="020B0604020202020204" pitchFamily="34" charset="0"/>
                <a:cs typeface="Arial" panose="020B0604020202020204" pitchFamily="34" charset="0"/>
              </a:rPr>
              <a:pPr algn="ctr">
                <a:defRPr/>
              </a:pPr>
              <a:t>21</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223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71550"/>
            <a:ext cx="8915400" cy="4114800"/>
          </a:xfrm>
        </p:spPr>
        <p:txBody>
          <a:bodyPr>
            <a:normAutofit/>
          </a:bodyPr>
          <a:lstStyle/>
          <a:p>
            <a:r>
              <a:rPr lang="en-US" dirty="0" smtClean="0">
                <a:solidFill>
                  <a:schemeClr val="bg1"/>
                </a:solidFill>
              </a:rPr>
              <a:t>In the summer of 2019 a PHA was performed for on methanol and formaldehyde units, meeting ~2 weeks.</a:t>
            </a:r>
          </a:p>
          <a:p>
            <a:r>
              <a:rPr lang="en-US" dirty="0" smtClean="0">
                <a:solidFill>
                  <a:schemeClr val="bg1"/>
                </a:solidFill>
              </a:rPr>
              <a:t>Procedure analysis ~1/4 total meeting</a:t>
            </a:r>
          </a:p>
          <a:p>
            <a:r>
              <a:rPr lang="en-US" dirty="0" smtClean="0">
                <a:solidFill>
                  <a:schemeClr val="bg1"/>
                </a:solidFill>
              </a:rPr>
              <a:t>An estimated </a:t>
            </a:r>
            <a:r>
              <a:rPr lang="en-US" dirty="0" smtClean="0">
                <a:solidFill>
                  <a:srgbClr val="FFC000"/>
                </a:solidFill>
              </a:rPr>
              <a:t>50</a:t>
            </a:r>
            <a:r>
              <a:rPr lang="en-US" dirty="0" smtClean="0">
                <a:solidFill>
                  <a:schemeClr val="bg1"/>
                </a:solidFill>
              </a:rPr>
              <a:t>% of total risk reduction originated in recommendations from PHA of Procedures</a:t>
            </a:r>
          </a:p>
        </p:txBody>
      </p:sp>
      <p:sp>
        <p:nvSpPr>
          <p:cNvPr id="4" name="Rectangle 2"/>
          <p:cNvSpPr txBox="1">
            <a:spLocks noGrp="1" noChangeArrowheads="1"/>
          </p:cNvSpPr>
          <p:nvPr>
            <p:ph type="title"/>
          </p:nvPr>
        </p:nvSpPr>
        <p:spPr bwMode="auto">
          <a:xfrm>
            <a:off x="0" y="57150"/>
            <a:ext cx="8991600" cy="838200"/>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2400" b="1" cap="all" dirty="0">
                <a:solidFill>
                  <a:schemeClr val="accent2">
                    <a:lumMod val="50000"/>
                  </a:schemeClr>
                </a:solidFill>
                <a:latin typeface="Arial" panose="020B0604020202020204" pitchFamily="34" charset="0"/>
                <a:cs typeface="Arial" pitchFamily="34" charset="0"/>
              </a:rPr>
              <a:t>Case study 4 – </a:t>
            </a:r>
            <a:r>
              <a:rPr lang="en-US" sz="2400" b="1" i="1" cap="all" dirty="0" smtClean="0">
                <a:solidFill>
                  <a:schemeClr val="accent2">
                    <a:lumMod val="50000"/>
                  </a:schemeClr>
                </a:solidFill>
                <a:latin typeface="Arial" panose="020B0604020202020204" pitchFamily="34" charset="0"/>
                <a:cs typeface="Arial" pitchFamily="34" charset="0"/>
              </a:rPr>
              <a:t>CHEMANOL, </a:t>
            </a:r>
            <a:r>
              <a:rPr lang="en-US" sz="2400" b="1" i="1" cap="all" dirty="0">
                <a:solidFill>
                  <a:schemeClr val="accent2">
                    <a:lumMod val="50000"/>
                  </a:schemeClr>
                </a:solidFill>
                <a:latin typeface="Arial" panose="020B0604020202020204" pitchFamily="34" charset="0"/>
                <a:cs typeface="Arial" pitchFamily="34" charset="0"/>
              </a:rPr>
              <a:t>Saudi Arabia</a:t>
            </a:r>
            <a:endParaRPr lang="en-US" sz="2400" b="1" i="1" dirty="0">
              <a:solidFill>
                <a:schemeClr val="accent2">
                  <a:lumMod val="75000"/>
                </a:schemeClr>
              </a:solidFill>
              <a:latin typeface="Arial" panose="020B0604020202020204" pitchFamily="34" charset="0"/>
              <a:cs typeface="Arial" pitchFamily="34" charset="0"/>
            </a:endParaRPr>
          </a:p>
        </p:txBody>
      </p:sp>
      <p:sp>
        <p:nvSpPr>
          <p:cNvPr id="2" name="Slide Number Placeholder 1"/>
          <p:cNvSpPr>
            <a:spLocks noGrp="1"/>
          </p:cNvSpPr>
          <p:nvPr>
            <p:ph type="sldNum" sz="quarter" idx="12"/>
          </p:nvPr>
        </p:nvSpPr>
        <p:spPr/>
        <p:txBody>
          <a:bodyPr/>
          <a:lstStyle/>
          <a:p>
            <a:pPr algn="ctr">
              <a:defRPr/>
            </a:pPr>
            <a:fld id="{E1B30A7E-DA94-43CD-AA3C-6E69D94E9B24}" type="slidenum">
              <a:rPr lang="en-US" smtClean="0">
                <a:solidFill>
                  <a:schemeClr val="bg1"/>
                </a:solidFill>
                <a:latin typeface="Arial" panose="020B0604020202020204" pitchFamily="34" charset="0"/>
                <a:cs typeface="Arial" panose="020B0604020202020204" pitchFamily="34" charset="0"/>
              </a:rPr>
              <a:pPr algn="ctr">
                <a:defRPr/>
              </a:pPr>
              <a:t>22</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317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66750"/>
            <a:ext cx="8915400" cy="4343400"/>
          </a:xfrm>
        </p:spPr>
        <p:txBody>
          <a:bodyPr>
            <a:normAutofit fontScale="92500" lnSpcReduction="10000"/>
          </a:bodyPr>
          <a:lstStyle/>
          <a:p>
            <a:pPr marL="68580" indent="0">
              <a:buNone/>
            </a:pPr>
            <a:r>
              <a:rPr lang="en-US" dirty="0" smtClean="0">
                <a:solidFill>
                  <a:schemeClr val="bg1"/>
                </a:solidFill>
              </a:rPr>
              <a:t>Example:</a:t>
            </a:r>
          </a:p>
          <a:p>
            <a:r>
              <a:rPr lang="en-US" sz="2800" dirty="0" smtClean="0">
                <a:solidFill>
                  <a:schemeClr val="bg1"/>
                </a:solidFill>
              </a:rPr>
              <a:t>During the PHA of Procedures, it was determined that leaving a manual vent valve open following maintenance was a potential explosion hazard and environmental concern.  The </a:t>
            </a:r>
            <a:r>
              <a:rPr lang="en-US" sz="2800" dirty="0">
                <a:solidFill>
                  <a:schemeClr val="bg1"/>
                </a:solidFill>
              </a:rPr>
              <a:t>team recommended adding </a:t>
            </a:r>
            <a:r>
              <a:rPr lang="en-US" sz="2800" dirty="0" smtClean="0">
                <a:solidFill>
                  <a:schemeClr val="bg1"/>
                </a:solidFill>
              </a:rPr>
              <a:t>an IPL </a:t>
            </a:r>
            <a:r>
              <a:rPr lang="en-US" sz="2800" dirty="0">
                <a:solidFill>
                  <a:schemeClr val="bg1"/>
                </a:solidFill>
              </a:rPr>
              <a:t>to ensure that the Catalytic Incinerator is lined up </a:t>
            </a:r>
            <a:r>
              <a:rPr lang="en-US" sz="2800" dirty="0" smtClean="0">
                <a:solidFill>
                  <a:schemeClr val="bg1"/>
                </a:solidFill>
              </a:rPr>
              <a:t>correctly and the </a:t>
            </a:r>
            <a:r>
              <a:rPr lang="en-US" sz="2800" dirty="0">
                <a:solidFill>
                  <a:schemeClr val="bg1"/>
                </a:solidFill>
              </a:rPr>
              <a:t>vent line to atmosphere is closed, as a permissive for bringing the formaldehyde plant fully online</a:t>
            </a:r>
            <a:r>
              <a:rPr lang="en-US" sz="2800" dirty="0" smtClean="0">
                <a:solidFill>
                  <a:schemeClr val="bg1"/>
                </a:solidFill>
              </a:rPr>
              <a:t>.  </a:t>
            </a:r>
            <a:r>
              <a:rPr lang="en-US" sz="2800" dirty="0">
                <a:solidFill>
                  <a:schemeClr val="bg1"/>
                </a:solidFill>
              </a:rPr>
              <a:t>A captive key system </a:t>
            </a:r>
            <a:r>
              <a:rPr lang="en-US" sz="2800" dirty="0" smtClean="0">
                <a:solidFill>
                  <a:schemeClr val="bg1"/>
                </a:solidFill>
              </a:rPr>
              <a:t>was one option suggestion for this IPL, as it may </a:t>
            </a:r>
            <a:r>
              <a:rPr lang="en-US" sz="2800" dirty="0">
                <a:solidFill>
                  <a:schemeClr val="bg1"/>
                </a:solidFill>
              </a:rPr>
              <a:t>provide the best option for protection, requiring a proper sequence of valves be opened and closed during the startup procedure.</a:t>
            </a:r>
          </a:p>
        </p:txBody>
      </p:sp>
      <p:sp>
        <p:nvSpPr>
          <p:cNvPr id="4" name="Rectangle 2"/>
          <p:cNvSpPr txBox="1">
            <a:spLocks noGrp="1" noChangeArrowheads="1"/>
          </p:cNvSpPr>
          <p:nvPr>
            <p:ph type="title"/>
          </p:nvPr>
        </p:nvSpPr>
        <p:spPr bwMode="auto">
          <a:xfrm>
            <a:off x="25400" y="31750"/>
            <a:ext cx="7772400" cy="685800"/>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2400" b="1" cap="all" dirty="0">
                <a:solidFill>
                  <a:schemeClr val="accent2">
                    <a:lumMod val="50000"/>
                  </a:schemeClr>
                </a:solidFill>
                <a:latin typeface="Arial" panose="020B0604020202020204" pitchFamily="34" charset="0"/>
                <a:cs typeface="Arial" pitchFamily="34" charset="0"/>
              </a:rPr>
              <a:t>Case study 4 </a:t>
            </a:r>
            <a:r>
              <a:rPr lang="en-US" sz="2400" b="1" cap="all" dirty="0" smtClean="0">
                <a:solidFill>
                  <a:schemeClr val="accent2">
                    <a:lumMod val="50000"/>
                  </a:schemeClr>
                </a:solidFill>
                <a:latin typeface="Arial" panose="020B0604020202020204" pitchFamily="34" charset="0"/>
                <a:cs typeface="Arial" pitchFamily="34" charset="0"/>
              </a:rPr>
              <a:t>– </a:t>
            </a:r>
            <a:r>
              <a:rPr lang="en-US" sz="2400" b="1" i="1" cap="all" dirty="0" smtClean="0">
                <a:solidFill>
                  <a:schemeClr val="accent2">
                    <a:lumMod val="50000"/>
                  </a:schemeClr>
                </a:solidFill>
                <a:latin typeface="Arial" panose="020B0604020202020204" pitchFamily="34" charset="0"/>
                <a:cs typeface="Arial" pitchFamily="34" charset="0"/>
              </a:rPr>
              <a:t>CHEMANOL, </a:t>
            </a:r>
            <a:r>
              <a:rPr lang="en-US" sz="2400" b="1" i="1" cap="all" dirty="0" smtClean="0">
                <a:solidFill>
                  <a:schemeClr val="accent2">
                    <a:lumMod val="50000"/>
                  </a:schemeClr>
                </a:solidFill>
                <a:latin typeface="Arial" panose="020B0604020202020204" pitchFamily="34" charset="0"/>
                <a:cs typeface="Arial" pitchFamily="34" charset="0"/>
              </a:rPr>
              <a:t>Saudi </a:t>
            </a:r>
            <a:r>
              <a:rPr lang="en-US" sz="2400" b="1" i="1" cap="all" dirty="0">
                <a:solidFill>
                  <a:schemeClr val="accent2">
                    <a:lumMod val="50000"/>
                  </a:schemeClr>
                </a:solidFill>
                <a:latin typeface="Arial" panose="020B0604020202020204" pitchFamily="34" charset="0"/>
                <a:cs typeface="Arial" pitchFamily="34" charset="0"/>
              </a:rPr>
              <a:t>Arabia</a:t>
            </a:r>
            <a:endParaRPr lang="en-US" sz="2400" b="1" i="1" dirty="0">
              <a:solidFill>
                <a:schemeClr val="accent2">
                  <a:lumMod val="50000"/>
                </a:schemeClr>
              </a:solidFill>
              <a:latin typeface="Arial" panose="020B0604020202020204" pitchFamily="34" charset="0"/>
              <a:cs typeface="Arial" pitchFamily="34" charset="0"/>
            </a:endParaRPr>
          </a:p>
        </p:txBody>
      </p:sp>
      <p:sp>
        <p:nvSpPr>
          <p:cNvPr id="2" name="Slide Number Placeholder 1"/>
          <p:cNvSpPr>
            <a:spLocks noGrp="1"/>
          </p:cNvSpPr>
          <p:nvPr>
            <p:ph type="sldNum" sz="quarter" idx="12"/>
          </p:nvPr>
        </p:nvSpPr>
        <p:spPr/>
        <p:txBody>
          <a:bodyPr/>
          <a:lstStyle/>
          <a:p>
            <a:pPr algn="ctr">
              <a:defRPr/>
            </a:pPr>
            <a:fld id="{E1B30A7E-DA94-43CD-AA3C-6E69D94E9B24}" type="slidenum">
              <a:rPr lang="en-US" smtClean="0">
                <a:solidFill>
                  <a:schemeClr val="bg1"/>
                </a:solidFill>
                <a:latin typeface="Arial" panose="020B0604020202020204" pitchFamily="34" charset="0"/>
                <a:cs typeface="Arial" panose="020B0604020202020204" pitchFamily="34" charset="0"/>
              </a:rPr>
              <a:pPr algn="ctr">
                <a:defRPr/>
              </a:pPr>
              <a:t>23</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37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bwMode="auto">
          <a:xfrm>
            <a:off x="8686799" y="4781550"/>
            <a:ext cx="412751" cy="282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lgn="ctr">
              <a:spcBef>
                <a:spcPct val="0"/>
              </a:spcBef>
              <a:buClrTx/>
              <a:buFontTx/>
              <a:buNone/>
            </a:pPr>
            <a:fld id="{CA30574A-09F1-4F42-91F6-548C4B982AEA}" type="slidenum">
              <a:rPr lang="en-US" altLang="en-US" sz="1200" smtClean="0">
                <a:solidFill>
                  <a:schemeClr val="bg1"/>
                </a:solidFill>
                <a:latin typeface="Arial" charset="0"/>
                <a:cs typeface="Arial" charset="0"/>
              </a:rPr>
              <a:pPr algn="ctr">
                <a:spcBef>
                  <a:spcPct val="0"/>
                </a:spcBef>
                <a:buClrTx/>
                <a:buFontTx/>
                <a:buNone/>
              </a:pPr>
              <a:t>24</a:t>
            </a:fld>
            <a:endParaRPr lang="en-US" altLang="en-US" sz="1200" dirty="0" smtClean="0">
              <a:solidFill>
                <a:schemeClr val="bg1"/>
              </a:solidFill>
              <a:latin typeface="Arial" charset="0"/>
              <a:cs typeface="Arial" charset="0"/>
            </a:endParaRPr>
          </a:p>
        </p:txBody>
      </p:sp>
      <p:sp>
        <p:nvSpPr>
          <p:cNvPr id="10" name="Rectangle 2"/>
          <p:cNvSpPr txBox="1">
            <a:spLocks noChangeArrowheads="1"/>
          </p:cNvSpPr>
          <p:nvPr/>
        </p:nvSpPr>
        <p:spPr bwMode="auto">
          <a:xfrm>
            <a:off x="0" y="0"/>
            <a:ext cx="9144000" cy="1081089"/>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2400" b="1" i="1" cap="all" dirty="0" smtClean="0">
                <a:solidFill>
                  <a:schemeClr val="bg1"/>
                </a:solidFill>
                <a:latin typeface="Arial" panose="020B0604020202020204" pitchFamily="34" charset="0"/>
                <a:ea typeface="+mj-ea"/>
                <a:cs typeface="Arial" pitchFamily="34" charset="0"/>
              </a:rPr>
              <a:t>Investment justification for pha </a:t>
            </a:r>
            <a:r>
              <a:rPr lang="en-US" sz="2400" b="1" i="1" cap="all" dirty="0">
                <a:solidFill>
                  <a:schemeClr val="bg1"/>
                </a:solidFill>
                <a:latin typeface="Arial" panose="020B0604020202020204" pitchFamily="34" charset="0"/>
                <a:ea typeface="+mj-ea"/>
                <a:cs typeface="Arial" pitchFamily="34" charset="0"/>
              </a:rPr>
              <a:t>of non-routine mode </a:t>
            </a:r>
            <a:endParaRPr lang="en-US" sz="2400" b="1" i="1" dirty="0">
              <a:solidFill>
                <a:schemeClr val="bg1"/>
              </a:solidFill>
              <a:latin typeface="Arial" panose="020B0604020202020204" pitchFamily="34" charset="0"/>
              <a:cs typeface="Arial" pitchFamily="34" charset="0"/>
            </a:endParaRPr>
          </a:p>
        </p:txBody>
      </p:sp>
      <p:sp>
        <p:nvSpPr>
          <p:cNvPr id="52228" name="TextBox 2"/>
          <p:cNvSpPr txBox="1">
            <a:spLocks noChangeArrowheads="1"/>
          </p:cNvSpPr>
          <p:nvPr/>
        </p:nvSpPr>
        <p:spPr bwMode="auto">
          <a:xfrm>
            <a:off x="30264" y="859951"/>
            <a:ext cx="904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spcBef>
                <a:spcPct val="0"/>
              </a:spcBef>
              <a:buClrTx/>
              <a:buFontTx/>
              <a:buNone/>
            </a:pPr>
            <a:r>
              <a:rPr lang="en-US" altLang="en-US" sz="2000" b="1" i="1" dirty="0">
                <a:solidFill>
                  <a:srgbClr val="FF0000"/>
                </a:solidFill>
                <a:latin typeface="Arial" charset="0"/>
              </a:rPr>
              <a:t>Detailed PHA of Procedures does not take much </a:t>
            </a:r>
            <a:r>
              <a:rPr lang="en-US" altLang="en-US" sz="2000" b="1" i="1" dirty="0" smtClean="0">
                <a:solidFill>
                  <a:srgbClr val="FF0000"/>
                </a:solidFill>
                <a:latin typeface="Arial" charset="0"/>
              </a:rPr>
              <a:t>investment (no more than 25% added man hour costs for meeting) </a:t>
            </a:r>
            <a:r>
              <a:rPr lang="en-US" altLang="en-US" sz="2000" b="1" i="1" dirty="0">
                <a:solidFill>
                  <a:srgbClr val="FF0000"/>
                </a:solidFill>
                <a:latin typeface="Arial" charset="0"/>
              </a:rPr>
              <a:t>yet can save </a:t>
            </a:r>
            <a:r>
              <a:rPr lang="en-US" altLang="en-US" sz="2000" b="1" i="1" dirty="0" smtClean="0">
                <a:solidFill>
                  <a:srgbClr val="FF0000"/>
                </a:solidFill>
                <a:latin typeface="Arial" charset="0"/>
              </a:rPr>
              <a:t>millions or even billions $$$</a:t>
            </a:r>
            <a:endParaRPr lang="en-US" altLang="en-US" sz="2000" b="1" i="1" dirty="0">
              <a:solidFill>
                <a:srgbClr val="FF0000"/>
              </a:solidFill>
              <a:latin typeface="Arial" charset="0"/>
            </a:endParaRPr>
          </a:p>
        </p:txBody>
      </p:sp>
      <p:pic>
        <p:nvPicPr>
          <p:cNvPr id="52229" name="Picture 2" descr="Relative split of time between nonrmal or other mod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3238" y="2282825"/>
            <a:ext cx="32766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1"/>
          <p:cNvSpPr txBox="1">
            <a:spLocks noChangeArrowheads="1"/>
          </p:cNvSpPr>
          <p:nvPr/>
        </p:nvSpPr>
        <p:spPr bwMode="auto">
          <a:xfrm>
            <a:off x="38100" y="1917563"/>
            <a:ext cx="37719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cs typeface="Arial" charset="0"/>
              </a:defRPr>
            </a:lvl1pPr>
            <a:lvl2pPr marL="742950" indent="-285750">
              <a:defRPr>
                <a:solidFill>
                  <a:schemeClr val="tx1"/>
                </a:solidFill>
                <a:latin typeface="Georgia" pitchFamily="18" charset="0"/>
                <a:cs typeface="Arial" charset="0"/>
              </a:defRPr>
            </a:lvl2pPr>
            <a:lvl3pPr marL="1143000" indent="-228600">
              <a:defRPr>
                <a:solidFill>
                  <a:schemeClr val="tx1"/>
                </a:solidFill>
                <a:latin typeface="Georgia" pitchFamily="18" charset="0"/>
                <a:cs typeface="Arial" charset="0"/>
              </a:defRPr>
            </a:lvl3pPr>
            <a:lvl4pPr marL="1600200" indent="-228600">
              <a:defRPr>
                <a:solidFill>
                  <a:schemeClr val="tx1"/>
                </a:solidFill>
                <a:latin typeface="Georgia" pitchFamily="18" charset="0"/>
                <a:cs typeface="Arial" charset="0"/>
              </a:defRPr>
            </a:lvl4pPr>
            <a:lvl5pPr marL="2057400" indent="-22860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r>
              <a:rPr lang="en-US" altLang="en-US" b="1" dirty="0">
                <a:solidFill>
                  <a:schemeClr val="bg1"/>
                </a:solidFill>
                <a:latin typeface="Arial" charset="0"/>
              </a:rPr>
              <a:t>Chemical-related companies estimate the average return on investment at </a:t>
            </a:r>
            <a:r>
              <a:rPr lang="en-US" altLang="en-US" b="1" u="sng" dirty="0">
                <a:solidFill>
                  <a:srgbClr val="FF0000"/>
                </a:solidFill>
                <a:latin typeface="Arial" charset="0"/>
              </a:rPr>
              <a:t>&gt;1000 to 1</a:t>
            </a:r>
            <a:r>
              <a:rPr lang="en-US" altLang="en-US" b="1" dirty="0">
                <a:solidFill>
                  <a:srgbClr val="FF0000"/>
                </a:solidFill>
                <a:latin typeface="Arial" charset="0"/>
              </a:rPr>
              <a:t>, </a:t>
            </a:r>
            <a:r>
              <a:rPr lang="en-US" altLang="en-US" b="1" dirty="0">
                <a:solidFill>
                  <a:schemeClr val="bg1"/>
                </a:solidFill>
                <a:latin typeface="Arial" charset="0"/>
              </a:rPr>
              <a:t>based on </a:t>
            </a:r>
            <a:r>
              <a:rPr lang="en-US" altLang="en-US" b="1" dirty="0" smtClean="0">
                <a:solidFill>
                  <a:schemeClr val="bg1"/>
                </a:solidFill>
                <a:latin typeface="Arial" charset="0"/>
              </a:rPr>
              <a:t>newly </a:t>
            </a:r>
            <a:r>
              <a:rPr lang="en-US" altLang="en-US" b="1" dirty="0">
                <a:solidFill>
                  <a:schemeClr val="bg1"/>
                </a:solidFill>
                <a:latin typeface="Arial" charset="0"/>
              </a:rPr>
              <a:t>discovered accident scenarios that would likely occur over the </a:t>
            </a:r>
            <a:r>
              <a:rPr lang="en-US" altLang="en-US" b="1" dirty="0" smtClean="0">
                <a:solidFill>
                  <a:schemeClr val="bg1"/>
                </a:solidFill>
                <a:latin typeface="Arial" charset="0"/>
              </a:rPr>
              <a:t>process </a:t>
            </a:r>
            <a:r>
              <a:rPr lang="en-US" altLang="en-US" b="1" dirty="0">
                <a:solidFill>
                  <a:schemeClr val="bg1"/>
                </a:solidFill>
                <a:latin typeface="Arial" charset="0"/>
              </a:rPr>
              <a:t>lifetime</a:t>
            </a:r>
            <a:r>
              <a:rPr lang="en-US" altLang="en-US" b="1" dirty="0">
                <a:latin typeface="Arial" charset="0"/>
              </a:rPr>
              <a:t> </a:t>
            </a:r>
            <a:endParaRPr lang="en-US" altLang="en-US" b="1" dirty="0" smtClean="0">
              <a:latin typeface="Arial" charset="0"/>
            </a:endParaRPr>
          </a:p>
          <a:p>
            <a:endParaRPr lang="en-US" altLang="en-US" b="1" i="1" dirty="0" smtClean="0">
              <a:solidFill>
                <a:srgbClr val="FF0000"/>
              </a:solidFill>
              <a:latin typeface="Arial" charset="0"/>
            </a:endParaRPr>
          </a:p>
          <a:p>
            <a:r>
              <a:rPr lang="en-US" altLang="en-US" b="1" i="1" dirty="0" smtClean="0">
                <a:solidFill>
                  <a:srgbClr val="FF0000"/>
                </a:solidFill>
                <a:latin typeface="Arial" charset="0"/>
              </a:rPr>
              <a:t>A $50,000 </a:t>
            </a:r>
            <a:r>
              <a:rPr lang="en-US" altLang="en-US" b="1" i="1" dirty="0">
                <a:solidFill>
                  <a:srgbClr val="FF0000"/>
                </a:solidFill>
                <a:latin typeface="Arial" charset="0"/>
              </a:rPr>
              <a:t>investment </a:t>
            </a:r>
            <a:r>
              <a:rPr lang="en-US" altLang="en-US" b="1" i="1" dirty="0" smtClean="0">
                <a:solidFill>
                  <a:srgbClr val="FF0000"/>
                </a:solidFill>
                <a:latin typeface="Arial" charset="0"/>
              </a:rPr>
              <a:t>can easily equate to $200,000,000 in risk reduction</a:t>
            </a:r>
            <a:endParaRPr lang="en-US" altLang="en-US" b="1" i="1" dirty="0">
              <a:solidFill>
                <a:schemeClr val="bg1"/>
              </a:solidFill>
              <a:latin typeface="Arial" charset="0"/>
            </a:endParaRPr>
          </a:p>
        </p:txBody>
      </p:sp>
      <p:sp>
        <p:nvSpPr>
          <p:cNvPr id="4" name="Left Arrow 3"/>
          <p:cNvSpPr/>
          <p:nvPr/>
        </p:nvSpPr>
        <p:spPr>
          <a:xfrm>
            <a:off x="3581400" y="2563813"/>
            <a:ext cx="1828800" cy="1257300"/>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latin typeface="Arial" panose="020B0604020202020204" pitchFamily="34" charset="0"/>
                <a:cs typeface="Arial" panose="020B0604020202020204" pitchFamily="34" charset="0"/>
              </a:rPr>
              <a:t>80% of major accidents</a:t>
            </a:r>
          </a:p>
        </p:txBody>
      </p:sp>
      <p:cxnSp>
        <p:nvCxnSpPr>
          <p:cNvPr id="6" name="Straight Connector 5"/>
          <p:cNvCxnSpPr/>
          <p:nvPr/>
        </p:nvCxnSpPr>
        <p:spPr>
          <a:xfrm flipH="1">
            <a:off x="5410200" y="2605088"/>
            <a:ext cx="1143000" cy="285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5410200" y="3490913"/>
            <a:ext cx="457200" cy="37623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Process 3"/>
          <p:cNvSpPr/>
          <p:nvPr/>
        </p:nvSpPr>
        <p:spPr>
          <a:xfrm>
            <a:off x="762000" y="514350"/>
            <a:ext cx="3352800" cy="342900"/>
          </a:xfrm>
          <a:prstGeom prst="flowChartProcess">
            <a:avLst/>
          </a:prstGeom>
          <a:solidFill>
            <a:srgbClr val="FF99F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Employee Participation</a:t>
            </a:r>
          </a:p>
        </p:txBody>
      </p:sp>
      <p:sp>
        <p:nvSpPr>
          <p:cNvPr id="5" name="Flowchart: Process 4"/>
          <p:cNvSpPr/>
          <p:nvPr/>
        </p:nvSpPr>
        <p:spPr>
          <a:xfrm>
            <a:off x="4267200" y="514350"/>
            <a:ext cx="3886200" cy="342900"/>
          </a:xfrm>
          <a:prstGeom prst="flowChartProcess">
            <a:avLst/>
          </a:prstGeom>
          <a:solidFill>
            <a:srgbClr val="99CCF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Leadership &amp; Accountability</a:t>
            </a:r>
          </a:p>
        </p:txBody>
      </p:sp>
      <p:sp>
        <p:nvSpPr>
          <p:cNvPr id="14" name="Flowchart: Process 13"/>
          <p:cNvSpPr/>
          <p:nvPr/>
        </p:nvSpPr>
        <p:spPr>
          <a:xfrm>
            <a:off x="1295400" y="2000250"/>
            <a:ext cx="1295400" cy="400050"/>
          </a:xfrm>
          <a:prstGeom prst="flowChartProcess">
            <a:avLst/>
          </a:prstGeom>
          <a:solidFill>
            <a:srgbClr val="99FF99"/>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SOPs</a:t>
            </a:r>
          </a:p>
        </p:txBody>
      </p:sp>
      <p:sp>
        <p:nvSpPr>
          <p:cNvPr id="16" name="Flowchart: Process 15"/>
          <p:cNvSpPr/>
          <p:nvPr/>
        </p:nvSpPr>
        <p:spPr>
          <a:xfrm>
            <a:off x="4571958" y="2971800"/>
            <a:ext cx="1472077" cy="456726"/>
          </a:xfrm>
          <a:prstGeom prst="flowChartProcess">
            <a:avLst/>
          </a:prstGeom>
          <a:solidFill>
            <a:schemeClr val="accent2">
              <a:lumMod val="20000"/>
              <a:lumOff val="80000"/>
            </a:schemeClr>
          </a:solidFill>
          <a:ln w="22225">
            <a:solidFill>
              <a:srgbClr val="FF00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dirty="0">
                <a:solidFill>
                  <a:srgbClr val="FF0000"/>
                </a:solidFill>
                <a:cs typeface="Calibri" pitchFamily="34" charset="0"/>
              </a:rPr>
              <a:t>PHAs</a:t>
            </a:r>
          </a:p>
        </p:txBody>
      </p:sp>
      <p:sp>
        <p:nvSpPr>
          <p:cNvPr id="60434" name="Line 39"/>
          <p:cNvSpPr>
            <a:spLocks noChangeShapeType="1"/>
          </p:cNvSpPr>
          <p:nvPr/>
        </p:nvSpPr>
        <p:spPr bwMode="auto">
          <a:xfrm flipH="1" flipV="1">
            <a:off x="1905000" y="2428875"/>
            <a:ext cx="2667000" cy="971550"/>
          </a:xfrm>
          <a:prstGeom prst="line">
            <a:avLst/>
          </a:prstGeom>
          <a:noFill/>
          <a:ln w="95250">
            <a:solidFill>
              <a:srgbClr val="FF0000"/>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60435" name="Line 33"/>
          <p:cNvSpPr>
            <a:spLocks noChangeShapeType="1"/>
          </p:cNvSpPr>
          <p:nvPr/>
        </p:nvSpPr>
        <p:spPr bwMode="auto">
          <a:xfrm>
            <a:off x="2209800" y="2400300"/>
            <a:ext cx="2384082" cy="824451"/>
          </a:xfrm>
          <a:prstGeom prst="line">
            <a:avLst/>
          </a:prstGeom>
          <a:noFill/>
          <a:ln w="92075">
            <a:solidFill>
              <a:srgbClr val="FF0000"/>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60438" name="Line 22"/>
          <p:cNvSpPr>
            <a:spLocks noChangeShapeType="1"/>
          </p:cNvSpPr>
          <p:nvPr/>
        </p:nvSpPr>
        <p:spPr bwMode="auto">
          <a:xfrm flipH="1">
            <a:off x="2590800" y="2228850"/>
            <a:ext cx="1447800" cy="0"/>
          </a:xfrm>
          <a:prstGeom prst="line">
            <a:avLst/>
          </a:prstGeom>
          <a:noFill/>
          <a:ln w="38100">
            <a:solidFill>
              <a:schemeClr val="tx1"/>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32" name="Flowchart: Process 31"/>
          <p:cNvSpPr/>
          <p:nvPr/>
        </p:nvSpPr>
        <p:spPr>
          <a:xfrm>
            <a:off x="1066800" y="3543300"/>
            <a:ext cx="2286000" cy="628650"/>
          </a:xfrm>
          <a:prstGeom prst="flowChartProcess">
            <a:avLst/>
          </a:prstGeom>
          <a:solidFill>
            <a:srgbClr val="00B050"/>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Troubleshooting Guides</a:t>
            </a:r>
          </a:p>
        </p:txBody>
      </p:sp>
      <p:sp>
        <p:nvSpPr>
          <p:cNvPr id="60442" name="Line 12"/>
          <p:cNvSpPr>
            <a:spLocks noChangeShapeType="1"/>
          </p:cNvSpPr>
          <p:nvPr/>
        </p:nvSpPr>
        <p:spPr bwMode="auto">
          <a:xfrm flipV="1">
            <a:off x="1905000" y="2457450"/>
            <a:ext cx="0" cy="1028700"/>
          </a:xfrm>
          <a:prstGeom prst="line">
            <a:avLst/>
          </a:prstGeom>
          <a:noFill/>
          <a:ln w="38100">
            <a:solidFill>
              <a:schemeClr val="tx1"/>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58385" name="Text Box 38"/>
          <p:cNvSpPr txBox="1">
            <a:spLocks noChangeArrowheads="1"/>
          </p:cNvSpPr>
          <p:nvPr/>
        </p:nvSpPr>
        <p:spPr bwMode="auto">
          <a:xfrm rot="1115546">
            <a:off x="2201703" y="2913459"/>
            <a:ext cx="214909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cs typeface="Arial" charset="0"/>
              </a:defRPr>
            </a:lvl1pPr>
            <a:lvl2pPr marL="742950" indent="-285750">
              <a:defRPr>
                <a:solidFill>
                  <a:schemeClr val="tx1"/>
                </a:solidFill>
                <a:latin typeface="Georgia" pitchFamily="18" charset="0"/>
                <a:cs typeface="Arial" charset="0"/>
              </a:defRPr>
            </a:lvl2pPr>
            <a:lvl3pPr marL="1143000" indent="-228600">
              <a:defRPr>
                <a:solidFill>
                  <a:schemeClr val="tx1"/>
                </a:solidFill>
                <a:latin typeface="Georgia" pitchFamily="18" charset="0"/>
                <a:cs typeface="Arial" charset="0"/>
              </a:defRPr>
            </a:lvl3pPr>
            <a:lvl4pPr marL="1600200" indent="-228600">
              <a:defRPr>
                <a:solidFill>
                  <a:schemeClr val="tx1"/>
                </a:solidFill>
                <a:latin typeface="Georgia" pitchFamily="18" charset="0"/>
                <a:cs typeface="Arial" charset="0"/>
              </a:defRPr>
            </a:lvl4pPr>
            <a:lvl5pPr marL="2057400" indent="-22860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spcBef>
                <a:spcPct val="50000"/>
              </a:spcBef>
            </a:pPr>
            <a:r>
              <a:rPr lang="en-US" altLang="en-US" sz="1400" b="1" dirty="0">
                <a:solidFill>
                  <a:srgbClr val="000000"/>
                </a:solidFill>
                <a:latin typeface="Calibri" pitchFamily="34" charset="0"/>
                <a:ea typeface="ヒラギノ角ゴ Pro W3" charset="-128"/>
                <a:cs typeface="Calibri" pitchFamily="34" charset="0"/>
              </a:rPr>
              <a:t>Batch, SU, SD, ESD steps</a:t>
            </a:r>
          </a:p>
        </p:txBody>
      </p:sp>
      <p:sp>
        <p:nvSpPr>
          <p:cNvPr id="58394" name="Text Box 32"/>
          <p:cNvSpPr txBox="1">
            <a:spLocks noChangeArrowheads="1"/>
          </p:cNvSpPr>
          <p:nvPr/>
        </p:nvSpPr>
        <p:spPr bwMode="auto">
          <a:xfrm rot="20326809">
            <a:off x="3105265" y="3755499"/>
            <a:ext cx="26462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cs typeface="Arial" charset="0"/>
              </a:defRPr>
            </a:lvl1pPr>
            <a:lvl2pPr marL="742950" indent="-285750">
              <a:defRPr>
                <a:solidFill>
                  <a:schemeClr val="tx1"/>
                </a:solidFill>
                <a:latin typeface="Georgia" pitchFamily="18" charset="0"/>
                <a:cs typeface="Arial" charset="0"/>
              </a:defRPr>
            </a:lvl2pPr>
            <a:lvl3pPr marL="1143000" indent="-228600">
              <a:defRPr>
                <a:solidFill>
                  <a:schemeClr val="tx1"/>
                </a:solidFill>
                <a:latin typeface="Georgia" pitchFamily="18" charset="0"/>
                <a:cs typeface="Arial" charset="0"/>
              </a:defRPr>
            </a:lvl3pPr>
            <a:lvl4pPr marL="1600200" indent="-228600">
              <a:defRPr>
                <a:solidFill>
                  <a:schemeClr val="tx1"/>
                </a:solidFill>
                <a:latin typeface="Georgia" pitchFamily="18" charset="0"/>
                <a:cs typeface="Arial" charset="0"/>
              </a:defRPr>
            </a:lvl4pPr>
            <a:lvl5pPr marL="2057400" indent="-22860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altLang="en-US" sz="1200" b="1" dirty="0">
                <a:solidFill>
                  <a:schemeClr val="bg1"/>
                </a:solidFill>
                <a:latin typeface="Calibri" pitchFamily="34" charset="0"/>
                <a:ea typeface="ヒラギノ角ゴ Pro W3" charset="-128"/>
                <a:cs typeface="Calibri" pitchFamily="34" charset="0"/>
              </a:rPr>
              <a:t>Consequences of Deviations/</a:t>
            </a:r>
          </a:p>
          <a:p>
            <a:pPr eaLnBrk="1" hangingPunct="1"/>
            <a:r>
              <a:rPr lang="en-US" altLang="en-US" sz="1200" b="1" dirty="0">
                <a:solidFill>
                  <a:schemeClr val="bg1"/>
                </a:solidFill>
                <a:latin typeface="Calibri" pitchFamily="34" charset="0"/>
                <a:ea typeface="ヒラギノ角ゴ Pro W3" charset="-128"/>
                <a:cs typeface="Calibri" pitchFamily="34" charset="0"/>
              </a:rPr>
              <a:t>Steps to Correct/Avoid &amp; Operating Limits</a:t>
            </a:r>
          </a:p>
        </p:txBody>
      </p:sp>
      <p:sp>
        <p:nvSpPr>
          <p:cNvPr id="60444" name="Line 13"/>
          <p:cNvSpPr>
            <a:spLocks noChangeShapeType="1"/>
          </p:cNvSpPr>
          <p:nvPr/>
        </p:nvSpPr>
        <p:spPr bwMode="auto">
          <a:xfrm rot="-7073837" flipV="1">
            <a:off x="3995484" y="2943781"/>
            <a:ext cx="167028" cy="1544547"/>
          </a:xfrm>
          <a:prstGeom prst="line">
            <a:avLst/>
          </a:prstGeom>
          <a:noFill/>
          <a:ln w="88900">
            <a:solidFill>
              <a:srgbClr val="FF0000"/>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60448" name="Line 37"/>
          <p:cNvSpPr>
            <a:spLocks noChangeShapeType="1"/>
          </p:cNvSpPr>
          <p:nvPr/>
        </p:nvSpPr>
        <p:spPr bwMode="auto">
          <a:xfrm flipV="1">
            <a:off x="1905000" y="1714500"/>
            <a:ext cx="0" cy="228600"/>
          </a:xfrm>
          <a:prstGeom prst="line">
            <a:avLst/>
          </a:prstGeom>
          <a:noFill/>
          <a:ln w="38100">
            <a:solidFill>
              <a:schemeClr val="tx1"/>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60449" name="Line 25"/>
          <p:cNvSpPr>
            <a:spLocks noChangeShapeType="1"/>
          </p:cNvSpPr>
          <p:nvPr/>
        </p:nvSpPr>
        <p:spPr bwMode="auto">
          <a:xfrm flipH="1" flipV="1">
            <a:off x="2743200" y="1600200"/>
            <a:ext cx="1219200" cy="400050"/>
          </a:xfrm>
          <a:prstGeom prst="line">
            <a:avLst/>
          </a:prstGeom>
          <a:noFill/>
          <a:ln w="38100">
            <a:solidFill>
              <a:schemeClr val="tx1"/>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22" name="Flowchart: Process 21"/>
          <p:cNvSpPr/>
          <p:nvPr/>
        </p:nvSpPr>
        <p:spPr>
          <a:xfrm>
            <a:off x="5943600" y="2000250"/>
            <a:ext cx="990600" cy="400050"/>
          </a:xfrm>
          <a:prstGeom prst="flowChartProcess">
            <a:avLst/>
          </a:prstGeom>
          <a:solidFill>
            <a:srgbClr val="99FF99"/>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MOC</a:t>
            </a:r>
          </a:p>
        </p:txBody>
      </p:sp>
      <p:sp>
        <p:nvSpPr>
          <p:cNvPr id="58404" name="Text Box 34"/>
          <p:cNvSpPr txBox="1">
            <a:spLocks noChangeArrowheads="1"/>
          </p:cNvSpPr>
          <p:nvPr/>
        </p:nvSpPr>
        <p:spPr bwMode="auto">
          <a:xfrm>
            <a:off x="5201631" y="1903412"/>
            <a:ext cx="552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pitchFamily="18" charset="0"/>
                <a:cs typeface="Arial" charset="0"/>
              </a:defRPr>
            </a:lvl1pPr>
            <a:lvl2pPr marL="742950" indent="-285750">
              <a:defRPr>
                <a:solidFill>
                  <a:schemeClr val="tx1"/>
                </a:solidFill>
                <a:latin typeface="Georgia" pitchFamily="18" charset="0"/>
                <a:cs typeface="Arial" charset="0"/>
              </a:defRPr>
            </a:lvl2pPr>
            <a:lvl3pPr marL="1143000" indent="-228600">
              <a:defRPr>
                <a:solidFill>
                  <a:schemeClr val="tx1"/>
                </a:solidFill>
                <a:latin typeface="Georgia" pitchFamily="18" charset="0"/>
                <a:cs typeface="Arial" charset="0"/>
              </a:defRPr>
            </a:lvl3pPr>
            <a:lvl4pPr marL="1600200" indent="-228600">
              <a:defRPr>
                <a:solidFill>
                  <a:schemeClr val="tx1"/>
                </a:solidFill>
                <a:latin typeface="Georgia" pitchFamily="18" charset="0"/>
                <a:cs typeface="Arial" charset="0"/>
              </a:defRPr>
            </a:lvl4pPr>
            <a:lvl5pPr marL="2057400" indent="-22860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altLang="en-US" sz="1400" b="1" dirty="0">
                <a:solidFill>
                  <a:srgbClr val="000000"/>
                </a:solidFill>
                <a:latin typeface="Calibri" pitchFamily="34" charset="0"/>
                <a:ea typeface="ヒラギノ角ゴ Pro W3" charset="-128"/>
                <a:cs typeface="Calibri" pitchFamily="34" charset="0"/>
              </a:rPr>
              <a:t>PSSR</a:t>
            </a:r>
          </a:p>
        </p:txBody>
      </p:sp>
      <p:sp>
        <p:nvSpPr>
          <p:cNvPr id="60454" name="Line 21"/>
          <p:cNvSpPr>
            <a:spLocks noChangeShapeType="1"/>
          </p:cNvSpPr>
          <p:nvPr/>
        </p:nvSpPr>
        <p:spPr bwMode="auto">
          <a:xfrm flipH="1" flipV="1">
            <a:off x="5105399" y="2200276"/>
            <a:ext cx="838197" cy="11112"/>
          </a:xfrm>
          <a:prstGeom prst="line">
            <a:avLst/>
          </a:prstGeom>
          <a:noFill/>
          <a:ln w="38100">
            <a:solidFill>
              <a:srgbClr val="FF0000"/>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60455" name="Line 16"/>
          <p:cNvSpPr>
            <a:spLocks noChangeShapeType="1"/>
          </p:cNvSpPr>
          <p:nvPr/>
        </p:nvSpPr>
        <p:spPr bwMode="auto">
          <a:xfrm flipH="1">
            <a:off x="5560799" y="2400300"/>
            <a:ext cx="381000" cy="514350"/>
          </a:xfrm>
          <a:prstGeom prst="line">
            <a:avLst/>
          </a:prstGeom>
          <a:noFill/>
          <a:ln w="38100">
            <a:solidFill>
              <a:srgbClr val="FF0000"/>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60456" name="Line 18"/>
          <p:cNvSpPr>
            <a:spLocks noChangeShapeType="1"/>
          </p:cNvSpPr>
          <p:nvPr/>
        </p:nvSpPr>
        <p:spPr bwMode="auto">
          <a:xfrm flipV="1">
            <a:off x="6053138" y="2428875"/>
            <a:ext cx="457200" cy="628650"/>
          </a:xfrm>
          <a:prstGeom prst="line">
            <a:avLst/>
          </a:prstGeom>
          <a:noFill/>
          <a:ln w="63500">
            <a:solidFill>
              <a:srgbClr val="FF0000"/>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58408" name="Text Box 36"/>
          <p:cNvSpPr txBox="1">
            <a:spLocks noChangeArrowheads="1"/>
          </p:cNvSpPr>
          <p:nvPr/>
        </p:nvSpPr>
        <p:spPr bwMode="auto">
          <a:xfrm rot="18483297">
            <a:off x="5865019" y="2730421"/>
            <a:ext cx="1182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cs typeface="Arial" charset="0"/>
              </a:defRPr>
            </a:lvl1pPr>
            <a:lvl2pPr marL="742950" indent="-285750">
              <a:defRPr>
                <a:solidFill>
                  <a:schemeClr val="tx1"/>
                </a:solidFill>
                <a:latin typeface="Georgia" pitchFamily="18" charset="0"/>
                <a:cs typeface="Arial" charset="0"/>
              </a:defRPr>
            </a:lvl2pPr>
            <a:lvl3pPr marL="1143000" indent="-228600">
              <a:defRPr>
                <a:solidFill>
                  <a:schemeClr val="tx1"/>
                </a:solidFill>
                <a:latin typeface="Georgia" pitchFamily="18" charset="0"/>
                <a:cs typeface="Arial" charset="0"/>
              </a:defRPr>
            </a:lvl3pPr>
            <a:lvl4pPr marL="1600200" indent="-228600">
              <a:defRPr>
                <a:solidFill>
                  <a:schemeClr val="tx1"/>
                </a:solidFill>
                <a:latin typeface="Georgia" pitchFamily="18" charset="0"/>
                <a:cs typeface="Arial" charset="0"/>
              </a:defRPr>
            </a:lvl4pPr>
            <a:lvl5pPr marL="2057400" indent="-22860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altLang="en-US" sz="1000" b="1" dirty="0">
                <a:solidFill>
                  <a:schemeClr val="bg1"/>
                </a:solidFill>
                <a:latin typeface="Calibri" pitchFamily="34" charset="0"/>
                <a:ea typeface="ヒラギノ角ゴ Pro W3" charset="-128"/>
                <a:cs typeface="Calibri" pitchFamily="34" charset="0"/>
              </a:rPr>
              <a:t>Recommendations</a:t>
            </a:r>
          </a:p>
        </p:txBody>
      </p:sp>
      <p:sp>
        <p:nvSpPr>
          <p:cNvPr id="58409" name="Text Box 35"/>
          <p:cNvSpPr txBox="1">
            <a:spLocks noChangeArrowheads="1"/>
          </p:cNvSpPr>
          <p:nvPr/>
        </p:nvSpPr>
        <p:spPr bwMode="auto">
          <a:xfrm rot="18396314">
            <a:off x="5112817" y="2408279"/>
            <a:ext cx="953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cs typeface="Arial" charset="0"/>
              </a:defRPr>
            </a:lvl1pPr>
            <a:lvl2pPr marL="742950" indent="-285750">
              <a:defRPr>
                <a:solidFill>
                  <a:schemeClr val="tx1"/>
                </a:solidFill>
                <a:latin typeface="Georgia" pitchFamily="18" charset="0"/>
                <a:cs typeface="Arial" charset="0"/>
              </a:defRPr>
            </a:lvl2pPr>
            <a:lvl3pPr marL="1143000" indent="-228600">
              <a:defRPr>
                <a:solidFill>
                  <a:schemeClr val="tx1"/>
                </a:solidFill>
                <a:latin typeface="Georgia" pitchFamily="18" charset="0"/>
                <a:cs typeface="Arial" charset="0"/>
              </a:defRPr>
            </a:lvl3pPr>
            <a:lvl4pPr marL="1600200" indent="-228600">
              <a:defRPr>
                <a:solidFill>
                  <a:schemeClr val="tx1"/>
                </a:solidFill>
                <a:latin typeface="Georgia" pitchFamily="18" charset="0"/>
                <a:cs typeface="Arial" charset="0"/>
              </a:defRPr>
            </a:lvl4pPr>
            <a:lvl5pPr marL="2057400" indent="-22860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altLang="en-US" sz="1000" b="1" dirty="0">
                <a:solidFill>
                  <a:schemeClr val="bg1"/>
                </a:solidFill>
                <a:latin typeface="Calibri" pitchFamily="34" charset="0"/>
                <a:ea typeface="ヒラギノ角ゴ Pro W3" charset="-128"/>
                <a:cs typeface="Calibri" pitchFamily="34" charset="0"/>
              </a:rPr>
              <a:t>Revalidations</a:t>
            </a:r>
          </a:p>
        </p:txBody>
      </p:sp>
      <p:sp>
        <p:nvSpPr>
          <p:cNvPr id="37" name="Flowchart: Process 36"/>
          <p:cNvSpPr/>
          <p:nvPr/>
        </p:nvSpPr>
        <p:spPr>
          <a:xfrm>
            <a:off x="5943600" y="1314450"/>
            <a:ext cx="990600" cy="400050"/>
          </a:xfrm>
          <a:prstGeom prst="flowChartProcess">
            <a:avLst/>
          </a:prstGeom>
          <a:solidFill>
            <a:srgbClr val="FF99F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PSSR</a:t>
            </a:r>
          </a:p>
        </p:txBody>
      </p:sp>
      <p:sp>
        <p:nvSpPr>
          <p:cNvPr id="60462" name="Line 37"/>
          <p:cNvSpPr>
            <a:spLocks noChangeShapeType="1"/>
          </p:cNvSpPr>
          <p:nvPr/>
        </p:nvSpPr>
        <p:spPr bwMode="auto">
          <a:xfrm flipV="1">
            <a:off x="6400800" y="1714500"/>
            <a:ext cx="0" cy="228600"/>
          </a:xfrm>
          <a:prstGeom prst="line">
            <a:avLst/>
          </a:prstGeom>
          <a:noFill/>
          <a:ln w="38100">
            <a:solidFill>
              <a:schemeClr val="tx1"/>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39" name="Flowchart: Process 38"/>
          <p:cNvSpPr/>
          <p:nvPr/>
        </p:nvSpPr>
        <p:spPr>
          <a:xfrm>
            <a:off x="4114800" y="1200150"/>
            <a:ext cx="1143000" cy="400050"/>
          </a:xfrm>
          <a:prstGeom prst="flowChartProcess">
            <a:avLst/>
          </a:prstGeom>
          <a:solidFill>
            <a:srgbClr val="99FF99"/>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MI/QA</a:t>
            </a:r>
          </a:p>
        </p:txBody>
      </p:sp>
      <p:sp>
        <p:nvSpPr>
          <p:cNvPr id="60466" name="Line 37"/>
          <p:cNvSpPr>
            <a:spLocks noChangeShapeType="1"/>
          </p:cNvSpPr>
          <p:nvPr/>
        </p:nvSpPr>
        <p:spPr bwMode="auto">
          <a:xfrm flipV="1">
            <a:off x="4800600" y="1657350"/>
            <a:ext cx="0" cy="228600"/>
          </a:xfrm>
          <a:prstGeom prst="line">
            <a:avLst/>
          </a:prstGeom>
          <a:noFill/>
          <a:ln w="38100">
            <a:solidFill>
              <a:schemeClr val="tx1"/>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60467" name="Line 37"/>
          <p:cNvSpPr>
            <a:spLocks noChangeShapeType="1"/>
          </p:cNvSpPr>
          <p:nvPr/>
        </p:nvSpPr>
        <p:spPr bwMode="auto">
          <a:xfrm>
            <a:off x="4495800" y="1657350"/>
            <a:ext cx="0" cy="285750"/>
          </a:xfrm>
          <a:prstGeom prst="line">
            <a:avLst/>
          </a:prstGeom>
          <a:noFill/>
          <a:ln w="38100">
            <a:solidFill>
              <a:schemeClr val="tx1"/>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60468" name="Line 37"/>
          <p:cNvSpPr>
            <a:spLocks noChangeShapeType="1"/>
          </p:cNvSpPr>
          <p:nvPr/>
        </p:nvSpPr>
        <p:spPr bwMode="auto">
          <a:xfrm>
            <a:off x="5334000" y="1371600"/>
            <a:ext cx="457200" cy="114300"/>
          </a:xfrm>
          <a:prstGeom prst="line">
            <a:avLst/>
          </a:prstGeom>
          <a:noFill/>
          <a:ln w="38100">
            <a:solidFill>
              <a:schemeClr val="tx1"/>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43" name="Flowchart: Process 42"/>
          <p:cNvSpPr/>
          <p:nvPr/>
        </p:nvSpPr>
        <p:spPr>
          <a:xfrm>
            <a:off x="7315200" y="1771650"/>
            <a:ext cx="1600200" cy="514350"/>
          </a:xfrm>
          <a:prstGeom prst="flowChartProcess">
            <a:avLst/>
          </a:prstGeom>
          <a:solidFill>
            <a:srgbClr val="99FF99"/>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MI</a:t>
            </a:r>
          </a:p>
          <a:p>
            <a:pPr algn="ctr" eaLnBrk="1" hangingPunct="1">
              <a:defRPr/>
            </a:pPr>
            <a:r>
              <a:rPr lang="en-US" dirty="0">
                <a:solidFill>
                  <a:prstClr val="black"/>
                </a:solidFill>
                <a:cs typeface="Calibri" pitchFamily="34" charset="0"/>
              </a:rPr>
              <a:t>Deficiency</a:t>
            </a:r>
          </a:p>
        </p:txBody>
      </p:sp>
      <p:sp>
        <p:nvSpPr>
          <p:cNvPr id="60472" name="Line 37"/>
          <p:cNvSpPr>
            <a:spLocks noChangeShapeType="1"/>
          </p:cNvSpPr>
          <p:nvPr/>
        </p:nvSpPr>
        <p:spPr bwMode="auto">
          <a:xfrm flipH="1">
            <a:off x="7010400" y="2057400"/>
            <a:ext cx="228600" cy="114300"/>
          </a:xfrm>
          <a:prstGeom prst="line">
            <a:avLst/>
          </a:prstGeom>
          <a:noFill/>
          <a:ln w="38100">
            <a:solidFill>
              <a:schemeClr val="tx1"/>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45" name="Flowchart: Process 44"/>
          <p:cNvSpPr/>
          <p:nvPr/>
        </p:nvSpPr>
        <p:spPr>
          <a:xfrm>
            <a:off x="5410200" y="4114800"/>
            <a:ext cx="2057400" cy="571500"/>
          </a:xfrm>
          <a:prstGeom prst="flowChartProcess">
            <a:avLst/>
          </a:prstGeom>
          <a:solidFill>
            <a:srgbClr val="99FF99"/>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Prioritized MI Activities</a:t>
            </a:r>
          </a:p>
        </p:txBody>
      </p:sp>
      <p:sp>
        <p:nvSpPr>
          <p:cNvPr id="60476" name="Line 37"/>
          <p:cNvSpPr>
            <a:spLocks noChangeShapeType="1"/>
          </p:cNvSpPr>
          <p:nvPr/>
        </p:nvSpPr>
        <p:spPr bwMode="auto">
          <a:xfrm>
            <a:off x="5638800" y="3434608"/>
            <a:ext cx="800100" cy="680191"/>
          </a:xfrm>
          <a:prstGeom prst="line">
            <a:avLst/>
          </a:prstGeom>
          <a:noFill/>
          <a:ln w="123825">
            <a:solidFill>
              <a:srgbClr val="FF0000"/>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47" name="Oval 46"/>
          <p:cNvSpPr/>
          <p:nvPr/>
        </p:nvSpPr>
        <p:spPr>
          <a:xfrm>
            <a:off x="304800" y="2286000"/>
            <a:ext cx="1295400" cy="628650"/>
          </a:xfrm>
          <a:prstGeom prst="ellipse">
            <a:avLst/>
          </a:prstGeom>
          <a:solidFill>
            <a:srgbClr val="99FF99"/>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SMPs</a:t>
            </a:r>
          </a:p>
        </p:txBody>
      </p:sp>
      <p:sp>
        <p:nvSpPr>
          <p:cNvPr id="48" name="Flowchart: Process 47"/>
          <p:cNvSpPr/>
          <p:nvPr/>
        </p:nvSpPr>
        <p:spPr>
          <a:xfrm>
            <a:off x="7010400" y="3371850"/>
            <a:ext cx="1981200" cy="685800"/>
          </a:xfrm>
          <a:prstGeom prst="flowChartProcess">
            <a:avLst/>
          </a:prstGeom>
          <a:solidFill>
            <a:srgbClr val="99FF99"/>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Incident</a:t>
            </a:r>
          </a:p>
          <a:p>
            <a:pPr algn="ctr" eaLnBrk="1" hangingPunct="1">
              <a:defRPr/>
            </a:pPr>
            <a:r>
              <a:rPr lang="en-US" dirty="0">
                <a:solidFill>
                  <a:prstClr val="black"/>
                </a:solidFill>
                <a:cs typeface="Calibri" pitchFamily="34" charset="0"/>
              </a:rPr>
              <a:t>Investigations</a:t>
            </a:r>
          </a:p>
        </p:txBody>
      </p:sp>
      <p:sp>
        <p:nvSpPr>
          <p:cNvPr id="60483" name="Line 19"/>
          <p:cNvSpPr>
            <a:spLocks noChangeShapeType="1"/>
          </p:cNvSpPr>
          <p:nvPr/>
        </p:nvSpPr>
        <p:spPr bwMode="auto">
          <a:xfrm rot="20649925" flipV="1">
            <a:off x="7826375" y="2370138"/>
            <a:ext cx="430213" cy="919162"/>
          </a:xfrm>
          <a:prstGeom prst="line">
            <a:avLst/>
          </a:prstGeom>
          <a:noFill/>
          <a:ln w="38100">
            <a:solidFill>
              <a:schemeClr val="tx1"/>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58435" name="Text Box 36"/>
          <p:cNvSpPr txBox="1">
            <a:spLocks noChangeArrowheads="1"/>
          </p:cNvSpPr>
          <p:nvPr/>
        </p:nvSpPr>
        <p:spPr bwMode="auto">
          <a:xfrm rot="3649088">
            <a:off x="6785769" y="2735183"/>
            <a:ext cx="11826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cs typeface="Arial" charset="0"/>
              </a:defRPr>
            </a:lvl1pPr>
            <a:lvl2pPr marL="742950" indent="-285750">
              <a:defRPr>
                <a:solidFill>
                  <a:schemeClr val="tx1"/>
                </a:solidFill>
                <a:latin typeface="Georgia" pitchFamily="18" charset="0"/>
                <a:cs typeface="Arial" charset="0"/>
              </a:defRPr>
            </a:lvl2pPr>
            <a:lvl3pPr marL="1143000" indent="-228600">
              <a:defRPr>
                <a:solidFill>
                  <a:schemeClr val="tx1"/>
                </a:solidFill>
                <a:latin typeface="Georgia" pitchFamily="18" charset="0"/>
                <a:cs typeface="Arial" charset="0"/>
              </a:defRPr>
            </a:lvl3pPr>
            <a:lvl4pPr marL="1600200" indent="-228600">
              <a:defRPr>
                <a:solidFill>
                  <a:schemeClr val="tx1"/>
                </a:solidFill>
                <a:latin typeface="Georgia" pitchFamily="18" charset="0"/>
                <a:cs typeface="Arial" charset="0"/>
              </a:defRPr>
            </a:lvl4pPr>
            <a:lvl5pPr marL="2057400" indent="-22860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altLang="en-US" sz="1000" b="1" dirty="0">
                <a:solidFill>
                  <a:schemeClr val="bg1"/>
                </a:solidFill>
                <a:latin typeface="Calibri" pitchFamily="34" charset="0"/>
                <a:ea typeface="ヒラギノ角ゴ Pro W3" charset="-128"/>
                <a:cs typeface="Calibri" pitchFamily="34" charset="0"/>
              </a:rPr>
              <a:t>Recommendations</a:t>
            </a:r>
          </a:p>
        </p:txBody>
      </p:sp>
      <p:sp>
        <p:nvSpPr>
          <p:cNvPr id="60485" name="Line 19"/>
          <p:cNvSpPr>
            <a:spLocks noChangeShapeType="1"/>
          </p:cNvSpPr>
          <p:nvPr/>
        </p:nvSpPr>
        <p:spPr bwMode="auto">
          <a:xfrm rot="-950075" flipH="1" flipV="1">
            <a:off x="7026275" y="2411413"/>
            <a:ext cx="273050" cy="949325"/>
          </a:xfrm>
          <a:prstGeom prst="line">
            <a:avLst/>
          </a:prstGeom>
          <a:noFill/>
          <a:ln w="38100">
            <a:solidFill>
              <a:srgbClr val="FF0000"/>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58437" name="Text Box 35"/>
          <p:cNvSpPr txBox="1">
            <a:spLocks noChangeArrowheads="1"/>
          </p:cNvSpPr>
          <p:nvPr/>
        </p:nvSpPr>
        <p:spPr bwMode="auto">
          <a:xfrm rot="2619679">
            <a:off x="5863136" y="3582038"/>
            <a:ext cx="13501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cs typeface="Arial" charset="0"/>
              </a:defRPr>
            </a:lvl1pPr>
            <a:lvl2pPr marL="742950" indent="-285750">
              <a:defRPr>
                <a:solidFill>
                  <a:schemeClr val="tx1"/>
                </a:solidFill>
                <a:latin typeface="Georgia" pitchFamily="18" charset="0"/>
                <a:cs typeface="Arial" charset="0"/>
              </a:defRPr>
            </a:lvl2pPr>
            <a:lvl3pPr marL="1143000" indent="-228600">
              <a:defRPr>
                <a:solidFill>
                  <a:schemeClr val="tx1"/>
                </a:solidFill>
                <a:latin typeface="Georgia" pitchFamily="18" charset="0"/>
                <a:cs typeface="Arial" charset="0"/>
              </a:defRPr>
            </a:lvl3pPr>
            <a:lvl4pPr marL="1600200" indent="-228600">
              <a:defRPr>
                <a:solidFill>
                  <a:schemeClr val="tx1"/>
                </a:solidFill>
                <a:latin typeface="Georgia" pitchFamily="18" charset="0"/>
                <a:cs typeface="Arial" charset="0"/>
              </a:defRPr>
            </a:lvl4pPr>
            <a:lvl5pPr marL="2057400" indent="-22860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altLang="en-US" sz="1400" b="1" dirty="0">
                <a:solidFill>
                  <a:srgbClr val="FF0000"/>
                </a:solidFill>
                <a:latin typeface="Calibri" pitchFamily="34" charset="0"/>
                <a:ea typeface="ヒラギノ角ゴ Pro W3" charset="-128"/>
                <a:cs typeface="Calibri" pitchFamily="34" charset="0"/>
              </a:rPr>
              <a:t>   </a:t>
            </a:r>
            <a:r>
              <a:rPr lang="en-US" altLang="en-US" sz="1400" b="1" dirty="0">
                <a:solidFill>
                  <a:schemeClr val="bg1"/>
                </a:solidFill>
                <a:latin typeface="Calibri" pitchFamily="34" charset="0"/>
                <a:ea typeface="ヒラギノ角ゴ Pro W3" charset="-128"/>
                <a:cs typeface="Calibri" pitchFamily="34" charset="0"/>
              </a:rPr>
              <a:t>Revalidations</a:t>
            </a:r>
          </a:p>
        </p:txBody>
      </p:sp>
      <p:sp>
        <p:nvSpPr>
          <p:cNvPr id="60487" name="Line 19"/>
          <p:cNvSpPr>
            <a:spLocks noChangeShapeType="1"/>
          </p:cNvSpPr>
          <p:nvPr/>
        </p:nvSpPr>
        <p:spPr bwMode="auto">
          <a:xfrm rot="-950075" flipH="1" flipV="1">
            <a:off x="6075810" y="3188774"/>
            <a:ext cx="882813" cy="288962"/>
          </a:xfrm>
          <a:prstGeom prst="line">
            <a:avLst/>
          </a:prstGeom>
          <a:noFill/>
          <a:ln w="38100">
            <a:solidFill>
              <a:srgbClr val="FF0000"/>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54" name="Oval 53"/>
          <p:cNvSpPr/>
          <p:nvPr/>
        </p:nvSpPr>
        <p:spPr>
          <a:xfrm>
            <a:off x="152400" y="945708"/>
            <a:ext cx="1295400" cy="571500"/>
          </a:xfrm>
          <a:prstGeom prst="ellipse">
            <a:avLst/>
          </a:prstGeom>
          <a:solidFill>
            <a:srgbClr val="99FF99"/>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SWPs</a:t>
            </a:r>
          </a:p>
        </p:txBody>
      </p:sp>
      <p:sp>
        <p:nvSpPr>
          <p:cNvPr id="55" name="Oval 54"/>
          <p:cNvSpPr/>
          <p:nvPr/>
        </p:nvSpPr>
        <p:spPr>
          <a:xfrm>
            <a:off x="6324600" y="857250"/>
            <a:ext cx="1295400" cy="571500"/>
          </a:xfrm>
          <a:prstGeom prst="ellipse">
            <a:avLst/>
          </a:prstGeom>
          <a:solidFill>
            <a:srgbClr val="99FF99"/>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SWPs</a:t>
            </a:r>
          </a:p>
        </p:txBody>
      </p:sp>
      <p:sp>
        <p:nvSpPr>
          <p:cNvPr id="56" name="Oval 55"/>
          <p:cNvSpPr/>
          <p:nvPr/>
        </p:nvSpPr>
        <p:spPr>
          <a:xfrm>
            <a:off x="228600" y="2743200"/>
            <a:ext cx="1295400" cy="571500"/>
          </a:xfrm>
          <a:prstGeom prst="ellipse">
            <a:avLst/>
          </a:prstGeom>
          <a:solidFill>
            <a:srgbClr val="99FF99"/>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SWPs</a:t>
            </a:r>
          </a:p>
        </p:txBody>
      </p:sp>
      <p:sp>
        <p:nvSpPr>
          <p:cNvPr id="57" name="Oval 56"/>
          <p:cNvSpPr/>
          <p:nvPr/>
        </p:nvSpPr>
        <p:spPr>
          <a:xfrm>
            <a:off x="7848600" y="1257300"/>
            <a:ext cx="1295400" cy="571500"/>
          </a:xfrm>
          <a:prstGeom prst="ellipse">
            <a:avLst/>
          </a:prstGeom>
          <a:solidFill>
            <a:srgbClr val="99FF99"/>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SWPs</a:t>
            </a:r>
          </a:p>
        </p:txBody>
      </p:sp>
      <p:sp>
        <p:nvSpPr>
          <p:cNvPr id="58" name="Flowchart: Process 57"/>
          <p:cNvSpPr/>
          <p:nvPr/>
        </p:nvSpPr>
        <p:spPr>
          <a:xfrm>
            <a:off x="457200" y="4800600"/>
            <a:ext cx="2743200" cy="342900"/>
          </a:xfrm>
          <a:prstGeom prst="flowChartProcess">
            <a:avLst/>
          </a:prstGeom>
          <a:solidFill>
            <a:srgbClr val="FF99F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Contractors</a:t>
            </a:r>
          </a:p>
        </p:txBody>
      </p:sp>
      <p:sp>
        <p:nvSpPr>
          <p:cNvPr id="59" name="Flowchart: Process 58"/>
          <p:cNvSpPr/>
          <p:nvPr/>
        </p:nvSpPr>
        <p:spPr>
          <a:xfrm>
            <a:off x="3200400" y="4800600"/>
            <a:ext cx="2438400" cy="342900"/>
          </a:xfrm>
          <a:prstGeom prst="flowChartProcess">
            <a:avLst/>
          </a:prstGeom>
          <a:solidFill>
            <a:srgbClr val="99CCF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ERP</a:t>
            </a:r>
          </a:p>
        </p:txBody>
      </p:sp>
      <p:sp>
        <p:nvSpPr>
          <p:cNvPr id="60" name="Flowchart: Process 59"/>
          <p:cNvSpPr/>
          <p:nvPr/>
        </p:nvSpPr>
        <p:spPr>
          <a:xfrm>
            <a:off x="5638800" y="4800600"/>
            <a:ext cx="3276600" cy="342900"/>
          </a:xfrm>
          <a:prstGeom prst="flowChartProcess">
            <a:avLst/>
          </a:prstGeom>
          <a:solidFill>
            <a:srgbClr val="FFFF00"/>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Audits (&amp; KPIs)</a:t>
            </a:r>
          </a:p>
        </p:txBody>
      </p:sp>
      <p:sp>
        <p:nvSpPr>
          <p:cNvPr id="53" name="Flowchart: Alternate Process 52"/>
          <p:cNvSpPr/>
          <p:nvPr/>
        </p:nvSpPr>
        <p:spPr>
          <a:xfrm>
            <a:off x="4114800" y="2000250"/>
            <a:ext cx="990600" cy="457200"/>
          </a:xfrm>
          <a:prstGeom prst="flowChartAlternateProcess">
            <a:avLst/>
          </a:prstGeom>
          <a:solidFill>
            <a:srgbClr val="FF99F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cs typeface="Calibri" pitchFamily="34" charset="0"/>
              </a:rPr>
              <a:t>PSI</a:t>
            </a:r>
          </a:p>
        </p:txBody>
      </p:sp>
      <p:sp>
        <p:nvSpPr>
          <p:cNvPr id="61" name="Flowchart: Process 60"/>
          <p:cNvSpPr/>
          <p:nvPr/>
        </p:nvSpPr>
        <p:spPr>
          <a:xfrm>
            <a:off x="762000" y="352605"/>
            <a:ext cx="3443631" cy="276045"/>
          </a:xfrm>
          <a:prstGeom prst="flowChartProcess">
            <a:avLst/>
          </a:prstGeom>
          <a:solidFill>
            <a:schemeClr val="accent5">
              <a:lumMod val="60000"/>
              <a:lumOff val="40000"/>
            </a:schemeClr>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prstClr val="black"/>
                </a:solidFill>
              </a:rPr>
              <a:t>Employee Participation</a:t>
            </a:r>
          </a:p>
        </p:txBody>
      </p:sp>
      <p:sp>
        <p:nvSpPr>
          <p:cNvPr id="62" name="Flowchart: Process 61"/>
          <p:cNvSpPr/>
          <p:nvPr/>
        </p:nvSpPr>
        <p:spPr>
          <a:xfrm>
            <a:off x="4267200" y="352605"/>
            <a:ext cx="3886200" cy="276045"/>
          </a:xfrm>
          <a:prstGeom prst="flowChartProcess">
            <a:avLst/>
          </a:prstGeom>
          <a:solidFill>
            <a:schemeClr val="accent5">
              <a:lumMod val="60000"/>
              <a:lumOff val="40000"/>
            </a:schemeClr>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prstClr val="black"/>
                </a:solidFill>
              </a:rPr>
              <a:t>Leadership &amp; Accountability</a:t>
            </a:r>
          </a:p>
        </p:txBody>
      </p:sp>
      <p:sp>
        <p:nvSpPr>
          <p:cNvPr id="63" name="Flowchart: Process 62"/>
          <p:cNvSpPr/>
          <p:nvPr/>
        </p:nvSpPr>
        <p:spPr>
          <a:xfrm>
            <a:off x="762001" y="0"/>
            <a:ext cx="7391399" cy="342900"/>
          </a:xfrm>
          <a:prstGeom prst="flowChartProcess">
            <a:avLst/>
          </a:prstGeom>
          <a:solidFill>
            <a:schemeClr val="bg1">
              <a:lumMod val="50000"/>
              <a:lumOff val="50000"/>
            </a:schemeClr>
          </a:solidFill>
          <a:ln>
            <a:solidFill>
              <a:schemeClr val="bg1">
                <a:lumMod val="50000"/>
                <a:lumOff val="50000"/>
              </a:schemeClr>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rPr>
              <a:t>Interrelationship of PSM Elements</a:t>
            </a:r>
          </a:p>
        </p:txBody>
      </p:sp>
      <p:sp>
        <p:nvSpPr>
          <p:cNvPr id="64" name="Flowchart: Process 63"/>
          <p:cNvSpPr/>
          <p:nvPr/>
        </p:nvSpPr>
        <p:spPr>
          <a:xfrm>
            <a:off x="762000" y="617867"/>
            <a:ext cx="7391400" cy="285750"/>
          </a:xfrm>
          <a:prstGeom prst="flowChartProcess">
            <a:avLst/>
          </a:prstGeom>
          <a:solidFill>
            <a:srgbClr val="FFFF00"/>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prstClr val="black"/>
                </a:solidFill>
              </a:rPr>
              <a:t>Human Factors (HSI, communication, FFD, work env.) </a:t>
            </a:r>
          </a:p>
        </p:txBody>
      </p:sp>
      <p:sp>
        <p:nvSpPr>
          <p:cNvPr id="66" name="Line 27"/>
          <p:cNvSpPr>
            <a:spLocks noChangeShapeType="1"/>
          </p:cNvSpPr>
          <p:nvPr/>
        </p:nvSpPr>
        <p:spPr bwMode="auto">
          <a:xfrm rot="191699" flipH="1" flipV="1">
            <a:off x="1893888" y="1771650"/>
            <a:ext cx="2765425" cy="1257300"/>
          </a:xfrm>
          <a:prstGeom prst="line">
            <a:avLst/>
          </a:prstGeom>
          <a:noFill/>
          <a:ln w="88900">
            <a:solidFill>
              <a:srgbClr val="FF0000"/>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67" name="Slide Number Placeholder 3"/>
          <p:cNvSpPr>
            <a:spLocks noGrp="1"/>
          </p:cNvSpPr>
          <p:nvPr>
            <p:ph type="sldNum" sz="quarter" idx="12"/>
          </p:nvPr>
        </p:nvSpPr>
        <p:spPr bwMode="auto">
          <a:xfrm>
            <a:off x="8610600" y="0"/>
            <a:ext cx="488950" cy="282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lgn="ctr">
              <a:spcBef>
                <a:spcPct val="0"/>
              </a:spcBef>
              <a:buClrTx/>
              <a:buFontTx/>
              <a:buNone/>
            </a:pPr>
            <a:fld id="{CA30574A-09F1-4F42-91F6-548C4B982AEA}" type="slidenum">
              <a:rPr lang="en-US" altLang="en-US" sz="1200" smtClean="0">
                <a:solidFill>
                  <a:schemeClr val="bg1"/>
                </a:solidFill>
                <a:latin typeface="Arial" charset="0"/>
                <a:cs typeface="Arial" charset="0"/>
              </a:rPr>
              <a:pPr algn="ctr">
                <a:spcBef>
                  <a:spcPct val="0"/>
                </a:spcBef>
                <a:buClrTx/>
                <a:buFontTx/>
                <a:buNone/>
              </a:pPr>
              <a:t>25</a:t>
            </a:fld>
            <a:endParaRPr lang="en-US" altLang="en-US" sz="1200" dirty="0" smtClean="0">
              <a:solidFill>
                <a:schemeClr val="bg1"/>
              </a:solidFill>
              <a:latin typeface="Arial" charset="0"/>
              <a:cs typeface="Arial" charset="0"/>
            </a:endParaRPr>
          </a:p>
        </p:txBody>
      </p:sp>
      <p:sp>
        <p:nvSpPr>
          <p:cNvPr id="52" name="Oval 51"/>
          <p:cNvSpPr/>
          <p:nvPr/>
        </p:nvSpPr>
        <p:spPr>
          <a:xfrm>
            <a:off x="3221985" y="2353913"/>
            <a:ext cx="1828800" cy="514350"/>
          </a:xfrm>
          <a:prstGeom prst="ellipse">
            <a:avLst/>
          </a:prstGeom>
          <a:solidFill>
            <a:srgbClr val="99FF99"/>
          </a:solidFill>
          <a:scene3d>
            <a:camera prst="orthographicFront"/>
            <a:lightRig rig="threePt" dir="t"/>
          </a:scene3d>
          <a:sp3d prstMaterial="dkEdge">
            <a:bevelT w="114300" h="1143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prstClr val="black"/>
                </a:solidFill>
                <a:cs typeface="Calibri" pitchFamily="34" charset="0"/>
              </a:rPr>
              <a:t>Engineering</a:t>
            </a:r>
          </a:p>
          <a:p>
            <a:pPr algn="ctr" eaLnBrk="1" hangingPunct="1">
              <a:defRPr/>
            </a:pPr>
            <a:r>
              <a:rPr lang="en-US" sz="1200" dirty="0">
                <a:solidFill>
                  <a:prstClr val="black"/>
                </a:solidFill>
                <a:cs typeface="Calibri" pitchFamily="34" charset="0"/>
              </a:rPr>
              <a:t>Specifications</a:t>
            </a:r>
          </a:p>
        </p:txBody>
      </p:sp>
      <p:sp>
        <p:nvSpPr>
          <p:cNvPr id="65" name="Line 27"/>
          <p:cNvSpPr>
            <a:spLocks noChangeShapeType="1"/>
          </p:cNvSpPr>
          <p:nvPr/>
        </p:nvSpPr>
        <p:spPr bwMode="auto">
          <a:xfrm rot="191699" flipH="1" flipV="1">
            <a:off x="4720521" y="2619961"/>
            <a:ext cx="328098" cy="345329"/>
          </a:xfrm>
          <a:prstGeom prst="line">
            <a:avLst/>
          </a:prstGeom>
          <a:noFill/>
          <a:ln w="88900">
            <a:solidFill>
              <a:srgbClr val="FF0000"/>
            </a:solidFill>
            <a:round/>
            <a:headEnd/>
            <a:tailEnd type="triangle" w="med" len="med"/>
          </a:ln>
        </p:spPr>
        <p:txBody>
          <a:bodyPr/>
          <a:lstStyle/>
          <a:p>
            <a:pPr eaLnBrk="1" hangingPunct="1">
              <a:defRPr/>
            </a:pPr>
            <a:endParaRPr lang="en-US" dirty="0">
              <a:solidFill>
                <a:prstClr val="black"/>
              </a:solidFill>
              <a:latin typeface="Arial" pitchFamily="34" charset="0"/>
              <a:cs typeface="+mn-cs"/>
            </a:endParaRPr>
          </a:p>
        </p:txBody>
      </p:sp>
      <p:sp>
        <p:nvSpPr>
          <p:cNvPr id="19" name="Flowchart: Process 18"/>
          <p:cNvSpPr/>
          <p:nvPr/>
        </p:nvSpPr>
        <p:spPr>
          <a:xfrm>
            <a:off x="1219200" y="1314450"/>
            <a:ext cx="1447800" cy="400050"/>
          </a:xfrm>
          <a:prstGeom prst="flowChartProcess">
            <a:avLst/>
          </a:prstGeom>
          <a:solidFill>
            <a:srgbClr val="99FF99"/>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rPr>
              <a:t>Training</a:t>
            </a:r>
          </a:p>
        </p:txBody>
      </p:sp>
    </p:spTree>
    <p:extLst>
      <p:ext uri="{BB962C8B-B14F-4D97-AF65-F5344CB8AC3E}">
        <p14:creationId xmlns:p14="http://schemas.microsoft.com/office/powerpoint/2010/main" val="198759185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76200" y="0"/>
            <a:ext cx="8393430" cy="950214"/>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2800" b="1" cap="all" dirty="0">
                <a:solidFill>
                  <a:schemeClr val="bg1"/>
                </a:solidFill>
                <a:latin typeface="Arial" panose="020B0604020202020204" pitchFamily="34" charset="0"/>
                <a:ea typeface="+mj-ea"/>
                <a:cs typeface="Arial" pitchFamily="34" charset="0"/>
              </a:rPr>
              <a:t>closing</a:t>
            </a:r>
          </a:p>
        </p:txBody>
      </p:sp>
      <p:sp>
        <p:nvSpPr>
          <p:cNvPr id="8" name="Content Placeholder 2"/>
          <p:cNvSpPr txBox="1">
            <a:spLocks/>
          </p:cNvSpPr>
          <p:nvPr/>
        </p:nvSpPr>
        <p:spPr bwMode="auto">
          <a:xfrm>
            <a:off x="-1622" y="666750"/>
            <a:ext cx="906942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spcBef>
                <a:spcPts val="300"/>
              </a:spcBef>
              <a:buClr>
                <a:srgbClr val="A04DA3"/>
              </a:buClr>
              <a:buFont typeface="Georgia" pitchFamily="18" charset="0"/>
              <a:buChar char="•"/>
              <a:defRPr sz="2800">
                <a:solidFill>
                  <a:schemeClr val="tx1"/>
                </a:solidFill>
                <a:latin typeface="Trebuchet MS" pitchFamily="34" charset="0"/>
              </a:defRPr>
            </a:lvl1pPr>
            <a:lvl2pPr marL="657225" indent="-246063">
              <a:spcBef>
                <a:spcPts val="300"/>
              </a:spcBef>
              <a:buClr>
                <a:schemeClr val="accent2"/>
              </a:buClr>
              <a:buFont typeface="Georgia" pitchFamily="18" charset="0"/>
              <a:buChar char="▫"/>
              <a:defRPr sz="2600">
                <a:solidFill>
                  <a:schemeClr val="accent2"/>
                </a:solidFill>
                <a:latin typeface="Trebuchet MS" pitchFamily="34" charset="0"/>
              </a:defRPr>
            </a:lvl2pPr>
            <a:lvl3pPr marL="922338" indent="-219075">
              <a:spcBef>
                <a:spcPts val="300"/>
              </a:spcBef>
              <a:buClr>
                <a:schemeClr val="accent1"/>
              </a:buClr>
              <a:buFont typeface="Wingdings 2" pitchFamily="18" charset="2"/>
              <a:buChar char=""/>
              <a:defRPr sz="2400">
                <a:solidFill>
                  <a:schemeClr val="accent1"/>
                </a:solidFill>
                <a:latin typeface="Trebuchet MS" pitchFamily="34" charset="0"/>
              </a:defRPr>
            </a:lvl3pPr>
            <a:lvl4pPr marL="1179513" indent="-200025">
              <a:spcBef>
                <a:spcPts val="300"/>
              </a:spcBef>
              <a:buClr>
                <a:schemeClr val="accent1"/>
              </a:buClr>
              <a:buFont typeface="Wingdings 2" pitchFamily="18" charset="2"/>
              <a:buChar char=""/>
              <a:defRPr sz="2200">
                <a:solidFill>
                  <a:schemeClr val="accent1"/>
                </a:solidFill>
                <a:latin typeface="Trebuchet MS" pitchFamily="34" charset="0"/>
              </a:defRPr>
            </a:lvl4pPr>
            <a:lvl5pPr marL="1389063" indent="-182563">
              <a:spcBef>
                <a:spcPts val="300"/>
              </a:spcBef>
              <a:buClr>
                <a:srgbClr val="A04DA3"/>
              </a:buClr>
              <a:buFont typeface="Georgia" pitchFamily="18" charset="0"/>
              <a:buChar char="▫"/>
              <a:defRPr sz="2000">
                <a:solidFill>
                  <a:srgbClr val="A04DA3"/>
                </a:solidFill>
                <a:latin typeface="Trebuchet MS" pitchFamily="34" charset="0"/>
              </a:defRPr>
            </a:lvl5pPr>
            <a:lvl6pPr marL="1846263" indent="-182563"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303463" indent="-182563"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2760663" indent="-182563"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217863" indent="-182563"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spcBef>
                <a:spcPts val="1200"/>
              </a:spcBef>
            </a:pPr>
            <a:r>
              <a:rPr lang="en-US" altLang="en-US" sz="1800" dirty="0">
                <a:solidFill>
                  <a:schemeClr val="bg1"/>
                </a:solidFill>
                <a:latin typeface="Arial" charset="0"/>
                <a:ea typeface="ヒラギノ角ゴ Pro W3" charset="-128"/>
              </a:rPr>
              <a:t>Addressing human errors requires a PHA leader with </a:t>
            </a:r>
            <a:r>
              <a:rPr lang="en-US" altLang="en-US" sz="1800" dirty="0" smtClean="0">
                <a:solidFill>
                  <a:schemeClr val="bg1"/>
                </a:solidFill>
                <a:latin typeface="Arial" charset="0"/>
                <a:ea typeface="ヒラギノ角ゴ Pro W3" charset="-128"/>
              </a:rPr>
              <a:t>experience </a:t>
            </a:r>
            <a:r>
              <a:rPr lang="en-US" altLang="en-US" sz="1800" dirty="0">
                <a:solidFill>
                  <a:schemeClr val="bg1"/>
                </a:solidFill>
                <a:latin typeface="Arial" charset="0"/>
                <a:ea typeface="ヒラギノ角ゴ Pro W3" charset="-128"/>
              </a:rPr>
              <a:t>in human factors and PHA of </a:t>
            </a:r>
            <a:r>
              <a:rPr lang="en-US" altLang="en-US" sz="1800" dirty="0" smtClean="0">
                <a:solidFill>
                  <a:schemeClr val="bg1"/>
                </a:solidFill>
                <a:latin typeface="Arial" charset="0"/>
                <a:ea typeface="ヒラギノ角ゴ Pro W3" charset="-128"/>
              </a:rPr>
              <a:t>procedures (ideally with Operations background)</a:t>
            </a:r>
            <a:endParaRPr lang="en-US" altLang="en-US" sz="1800" dirty="0">
              <a:solidFill>
                <a:schemeClr val="bg1"/>
              </a:solidFill>
              <a:latin typeface="Arial" charset="0"/>
              <a:ea typeface="ヒラギノ角ゴ Pro W3" charset="-128"/>
            </a:endParaRPr>
          </a:p>
          <a:p>
            <a:pPr>
              <a:spcBef>
                <a:spcPts val="1200"/>
              </a:spcBef>
            </a:pPr>
            <a:r>
              <a:rPr lang="en-US" altLang="en-US" sz="1800" dirty="0">
                <a:solidFill>
                  <a:schemeClr val="bg1"/>
                </a:solidFill>
                <a:latin typeface="Arial" charset="0"/>
                <a:ea typeface="ヒラギノ角ゴ Pro W3" charset="-128"/>
              </a:rPr>
              <a:t>The approach of step-by-step HAZOP and/or What-If </a:t>
            </a:r>
            <a:r>
              <a:rPr lang="en-US" altLang="en-US" sz="1800" dirty="0" smtClean="0">
                <a:solidFill>
                  <a:schemeClr val="bg1"/>
                </a:solidFill>
                <a:latin typeface="Arial" charset="0"/>
                <a:ea typeface="ヒラギノ角ゴ Pro W3" charset="-128"/>
              </a:rPr>
              <a:t>analysis has been proven over several </a:t>
            </a:r>
            <a:r>
              <a:rPr lang="en-US" altLang="en-US" sz="1800" dirty="0">
                <a:solidFill>
                  <a:schemeClr val="bg1"/>
                </a:solidFill>
                <a:latin typeface="Arial" charset="0"/>
                <a:ea typeface="ヒラギノ角ゴ Pro W3" charset="-128"/>
              </a:rPr>
              <a:t>decades</a:t>
            </a:r>
          </a:p>
          <a:p>
            <a:pPr>
              <a:spcBef>
                <a:spcPts val="1200"/>
              </a:spcBef>
            </a:pPr>
            <a:r>
              <a:rPr lang="en-US" altLang="en-US" sz="1800" dirty="0" smtClean="0">
                <a:solidFill>
                  <a:schemeClr val="bg1"/>
                </a:solidFill>
                <a:latin typeface="Arial" charset="0"/>
                <a:ea typeface="ヒラギノ角ゴ Pro W3" charset="-128"/>
              </a:rPr>
              <a:t>Frequency </a:t>
            </a:r>
            <a:r>
              <a:rPr lang="en-US" altLang="en-US" sz="1800" dirty="0">
                <a:solidFill>
                  <a:schemeClr val="bg1"/>
                </a:solidFill>
                <a:latin typeface="Arial" charset="0"/>
                <a:ea typeface="ヒラギノ角ゴ Pro W3" charset="-128"/>
              </a:rPr>
              <a:t>and consequences </a:t>
            </a:r>
            <a:r>
              <a:rPr lang="en-US" altLang="en-US" sz="1800" dirty="0" smtClean="0">
                <a:solidFill>
                  <a:schemeClr val="bg1"/>
                </a:solidFill>
                <a:latin typeface="Arial" charset="0"/>
                <a:ea typeface="ヒラギノ角ゴ Pro W3" charset="-128"/>
              </a:rPr>
              <a:t>from human error can minimized with </a:t>
            </a:r>
            <a:r>
              <a:rPr lang="en-US" altLang="en-US" sz="1800" dirty="0">
                <a:solidFill>
                  <a:schemeClr val="bg1"/>
                </a:solidFill>
                <a:latin typeface="Arial" charset="0"/>
                <a:ea typeface="ヒラギノ角ゴ Pro W3" charset="-128"/>
              </a:rPr>
              <a:t>a well-designed strategy for analyzing risk of non-routine operating </a:t>
            </a:r>
            <a:r>
              <a:rPr lang="en-US" altLang="en-US" sz="1800" dirty="0" smtClean="0">
                <a:solidFill>
                  <a:schemeClr val="bg1"/>
                </a:solidFill>
                <a:latin typeface="Arial" charset="0"/>
                <a:ea typeface="ヒラギノ角ゴ Pro W3" charset="-128"/>
              </a:rPr>
              <a:t>modes</a:t>
            </a:r>
          </a:p>
          <a:p>
            <a:pPr>
              <a:spcBef>
                <a:spcPts val="1200"/>
              </a:spcBef>
            </a:pPr>
            <a:r>
              <a:rPr lang="en-US" altLang="en-US" sz="1800" dirty="0" smtClean="0">
                <a:solidFill>
                  <a:schemeClr val="bg1"/>
                </a:solidFill>
                <a:latin typeface="Arial" charset="0"/>
                <a:ea typeface="ヒラギノ角ゴ Pro W3" charset="-128"/>
              </a:rPr>
              <a:t>The marginal increase in cost and dedicated time needed to properly analyze non-routine modes, specifically by performing PHA of Procedures, is trivial compared to the opportunity costs incurred in safety incidents. The </a:t>
            </a:r>
            <a:r>
              <a:rPr lang="en-US" altLang="en-US" sz="1800" dirty="0">
                <a:solidFill>
                  <a:srgbClr val="C00000"/>
                </a:solidFill>
                <a:latin typeface="Arial" charset="0"/>
                <a:ea typeface="ヒラギノ角ゴ Pro W3" charset="-128"/>
              </a:rPr>
              <a:t>majority of </a:t>
            </a:r>
            <a:r>
              <a:rPr lang="en-US" altLang="en-US" sz="1800" dirty="0" smtClean="0">
                <a:solidFill>
                  <a:srgbClr val="C00000"/>
                </a:solidFill>
                <a:latin typeface="Arial" charset="0"/>
                <a:ea typeface="ヒラギノ角ゴ Pro W3" charset="-128"/>
              </a:rPr>
              <a:t>unprotected </a:t>
            </a:r>
            <a:r>
              <a:rPr lang="en-US" altLang="en-US" sz="1800" dirty="0">
                <a:solidFill>
                  <a:srgbClr val="C00000"/>
                </a:solidFill>
                <a:latin typeface="Arial" charset="0"/>
                <a:ea typeface="ヒラギノ角ゴ Pro W3" charset="-128"/>
              </a:rPr>
              <a:t>Major </a:t>
            </a:r>
            <a:r>
              <a:rPr lang="en-US" altLang="en-US" sz="1800" dirty="0" smtClean="0">
                <a:solidFill>
                  <a:srgbClr val="C00000"/>
                </a:solidFill>
                <a:latin typeface="Arial" charset="0"/>
                <a:ea typeface="ヒラギノ角ゴ Pro W3" charset="-128"/>
              </a:rPr>
              <a:t>Process </a:t>
            </a:r>
            <a:r>
              <a:rPr lang="en-US" altLang="en-US" sz="1800" dirty="0">
                <a:solidFill>
                  <a:srgbClr val="C00000"/>
                </a:solidFill>
                <a:latin typeface="Arial" charset="0"/>
                <a:ea typeface="ヒラギノ角ゴ Pro W3" charset="-128"/>
              </a:rPr>
              <a:t>Safety Accidents can be prevented </a:t>
            </a:r>
            <a:r>
              <a:rPr lang="en-US" altLang="en-US" sz="1800" dirty="0">
                <a:solidFill>
                  <a:schemeClr val="bg1"/>
                </a:solidFill>
                <a:latin typeface="Arial" charset="0"/>
                <a:ea typeface="ヒラギノ角ゴ Pro W3" charset="-128"/>
              </a:rPr>
              <a:t>if industry closes this gap in their PHAs</a:t>
            </a:r>
          </a:p>
        </p:txBody>
      </p:sp>
      <p:sp>
        <p:nvSpPr>
          <p:cNvPr id="7" name="Rectangle 6"/>
          <p:cNvSpPr/>
          <p:nvPr/>
        </p:nvSpPr>
        <p:spPr>
          <a:xfrm>
            <a:off x="8686800" y="4781551"/>
            <a:ext cx="455676" cy="276999"/>
          </a:xfrm>
          <a:prstGeom prst="rect">
            <a:avLst/>
          </a:prstGeom>
        </p:spPr>
        <p:txBody>
          <a:bodyPr wrap="square">
            <a:spAutoFit/>
          </a:bodyPr>
          <a:lstStyle/>
          <a:p>
            <a:pPr algn="ctr"/>
            <a:fld id="{CA30574A-09F1-4F42-91F6-548C4B982AEA}" type="slidenum">
              <a:rPr lang="en-US" altLang="en-US" sz="1200" b="1">
                <a:latin typeface="Arial" charset="0"/>
              </a:rPr>
              <a:pPr algn="ctr"/>
              <a:t>26</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95350"/>
            <a:ext cx="8837676" cy="1295400"/>
          </a:xfrm>
          <a:extLst/>
        </p:spPr>
        <p:txBody>
          <a:bodyPr/>
          <a:lstStyle/>
          <a:p>
            <a:pPr algn="ctr" eaLnBrk="1" fontAlgn="auto" hangingPunct="1">
              <a:spcAft>
                <a:spcPts val="0"/>
              </a:spcAft>
              <a:defRPr/>
            </a:pPr>
            <a:r>
              <a:rPr lang="en-US" sz="4800" dirty="0" smtClean="0">
                <a:solidFill>
                  <a:schemeClr val="bg1"/>
                </a:solidFill>
              </a:rPr>
              <a:t>Questions or Comments?</a:t>
            </a:r>
            <a:endParaRPr lang="en-US" sz="4800" dirty="0">
              <a:solidFill>
                <a:schemeClr val="bg1"/>
              </a:solidFill>
            </a:endParaRPr>
          </a:p>
        </p:txBody>
      </p:sp>
      <p:sp>
        <p:nvSpPr>
          <p:cNvPr id="4" name="Rectangle 4"/>
          <p:cNvSpPr txBox="1">
            <a:spLocks noChangeArrowheads="1"/>
          </p:cNvSpPr>
          <p:nvPr/>
        </p:nvSpPr>
        <p:spPr>
          <a:xfrm>
            <a:off x="442151" y="2495550"/>
            <a:ext cx="8510587" cy="2171700"/>
          </a:xfrm>
          <a:prstGeom prst="rect">
            <a:avLst/>
          </a:prstGeom>
        </p:spPr>
        <p:txBody>
          <a:bodyPr tIns="0" bIns="0" anchor="b">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700" b="1" kern="1200" cap="none" baseline="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algn="ctr" eaLnBrk="1" hangingPunct="1">
              <a:defRPr/>
            </a:pPr>
            <a:r>
              <a:rPr lang="en-US" sz="3600" dirty="0" smtClean="0">
                <a:solidFill>
                  <a:schemeClr val="bg1"/>
                </a:solidFill>
                <a:latin typeface="Arial" panose="020B0604020202020204" pitchFamily="34" charset="0"/>
                <a:cs typeface="Arial" panose="020B0604020202020204" pitchFamily="34" charset="0"/>
              </a:rPr>
              <a:t>Stephen Bridges</a:t>
            </a:r>
          </a:p>
          <a:p>
            <a:pPr algn="ctr" eaLnBrk="1" hangingPunct="1">
              <a:defRPr/>
            </a:pPr>
            <a:r>
              <a:rPr lang="en-US" sz="3600" dirty="0" smtClean="0">
                <a:solidFill>
                  <a:schemeClr val="bg1"/>
                </a:solidFill>
                <a:latin typeface="Arial" panose="020B0604020202020204" pitchFamily="34" charset="0"/>
                <a:cs typeface="Arial" panose="020B0604020202020204" pitchFamily="34" charset="0"/>
              </a:rPr>
              <a:t>sbridges@piii.com</a:t>
            </a:r>
          </a:p>
          <a:p>
            <a:pPr algn="ctr" eaLnBrk="1" hangingPunct="1">
              <a:defRPr/>
            </a:pPr>
            <a:endParaRPr lang="en-US" sz="3600" dirty="0" smtClean="0">
              <a:solidFill>
                <a:schemeClr val="bg1"/>
              </a:solidFill>
              <a:latin typeface="Arial" panose="020B0604020202020204" pitchFamily="34" charset="0"/>
              <a:cs typeface="Arial" panose="020B0604020202020204" pitchFamily="34" charset="0"/>
            </a:endParaRPr>
          </a:p>
          <a:p>
            <a:pPr algn="ctr" eaLnBrk="1" hangingPunct="1">
              <a:defRPr/>
            </a:pPr>
            <a:r>
              <a:rPr lang="en-US" sz="3600" dirty="0" smtClean="0">
                <a:solidFill>
                  <a:schemeClr val="bg1"/>
                </a:solidFill>
                <a:latin typeface="Arial" panose="020B0604020202020204" pitchFamily="34" charset="0"/>
                <a:cs typeface="Arial" panose="020B0604020202020204" pitchFamily="34" charset="0"/>
              </a:rPr>
              <a:t>William Bridges</a:t>
            </a:r>
          </a:p>
          <a:p>
            <a:pPr algn="ctr" eaLnBrk="1" hangingPunct="1">
              <a:defRPr/>
            </a:pPr>
            <a:r>
              <a:rPr lang="en-US" sz="4000" dirty="0" smtClean="0">
                <a:solidFill>
                  <a:schemeClr val="bg1"/>
                </a:solidFill>
                <a:latin typeface="Arial" panose="020B0604020202020204" pitchFamily="34" charset="0"/>
                <a:cs typeface="Arial" panose="020B0604020202020204" pitchFamily="34" charset="0"/>
              </a:rPr>
              <a:t>wbridges@piii.com</a:t>
            </a:r>
          </a:p>
        </p:txBody>
      </p:sp>
      <p:sp>
        <p:nvSpPr>
          <p:cNvPr id="5" name="Rectangle 4"/>
          <p:cNvSpPr/>
          <p:nvPr/>
        </p:nvSpPr>
        <p:spPr>
          <a:xfrm>
            <a:off x="8686800" y="4781551"/>
            <a:ext cx="455676" cy="276999"/>
          </a:xfrm>
          <a:prstGeom prst="rect">
            <a:avLst/>
          </a:prstGeom>
        </p:spPr>
        <p:txBody>
          <a:bodyPr wrap="square">
            <a:spAutoFit/>
          </a:bodyPr>
          <a:lstStyle/>
          <a:p>
            <a:pPr algn="ctr"/>
            <a:fld id="{CA30574A-09F1-4F42-91F6-548C4B982AEA}" type="slidenum">
              <a:rPr lang="en-US" altLang="en-US" sz="1200" b="1">
                <a:latin typeface="Arial" charset="0"/>
              </a:rPr>
              <a:pPr algn="ctr"/>
              <a:t>27</a:t>
            </a:fld>
            <a:endParaRPr lang="en-US" sz="1200" dirty="0"/>
          </a:p>
        </p:txBody>
      </p:sp>
    </p:spTree>
    <p:extLst>
      <p:ext uri="{BB962C8B-B14F-4D97-AF65-F5344CB8AC3E}">
        <p14:creationId xmlns:p14="http://schemas.microsoft.com/office/powerpoint/2010/main" val="2093697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Slide Number Placeholder 3"/>
          <p:cNvSpPr txBox="1">
            <a:spLocks noGrp="1"/>
          </p:cNvSpPr>
          <p:nvPr/>
        </p:nvSpPr>
        <p:spPr bwMode="auto">
          <a:xfrm>
            <a:off x="8686800" y="4857750"/>
            <a:ext cx="365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lgn="ctr" eaLnBrk="1" hangingPunct="1">
              <a:spcBef>
                <a:spcPct val="0"/>
              </a:spcBef>
              <a:buClrTx/>
              <a:buNone/>
            </a:pPr>
            <a:fld id="{33546B30-1E20-4314-A3F7-76E87F610F08}" type="slidenum">
              <a:rPr lang="en-US" altLang="en-US" sz="1200">
                <a:solidFill>
                  <a:schemeClr val="bg1"/>
                </a:solidFill>
                <a:latin typeface="Arial" panose="020B0604020202020204" pitchFamily="34" charset="0"/>
                <a:cs typeface="Arial" panose="020B0604020202020204" pitchFamily="34" charset="0"/>
              </a:rPr>
              <a:pPr algn="ctr" eaLnBrk="1" hangingPunct="1">
                <a:spcBef>
                  <a:spcPct val="0"/>
                </a:spcBef>
                <a:buClrTx/>
                <a:buNone/>
              </a:pPr>
              <a:t>3</a:t>
            </a:fld>
            <a:endParaRPr lang="en-US" altLang="en-US" sz="1200" dirty="0">
              <a:solidFill>
                <a:schemeClr val="bg1"/>
              </a:solidFill>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bwMode="auto">
          <a:xfrm>
            <a:off x="76200" y="1"/>
            <a:ext cx="8977595" cy="742950"/>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3600" b="1" cap="all" dirty="0" smtClean="0">
                <a:solidFill>
                  <a:schemeClr val="bg1"/>
                </a:solidFill>
                <a:latin typeface="+mj-lt"/>
                <a:ea typeface="+mj-ea"/>
                <a:cs typeface="Arial" pitchFamily="34" charset="0"/>
              </a:rPr>
              <a:t>Discussion</a:t>
            </a:r>
            <a:r>
              <a:rPr lang="en-US" sz="3600" b="1" cap="all" dirty="0">
                <a:solidFill>
                  <a:schemeClr val="bg1"/>
                </a:solidFill>
                <a:latin typeface="+mj-lt"/>
                <a:ea typeface="+mj-ea"/>
                <a:cs typeface="Arial" pitchFamily="34" charset="0"/>
              </a:rPr>
              <a:t> </a:t>
            </a:r>
            <a:r>
              <a:rPr lang="en-US" sz="3600" b="1" cap="all" dirty="0" smtClean="0">
                <a:solidFill>
                  <a:schemeClr val="bg1"/>
                </a:solidFill>
                <a:latin typeface="+mj-lt"/>
                <a:ea typeface="+mj-ea"/>
                <a:cs typeface="Arial" pitchFamily="34" charset="0"/>
              </a:rPr>
              <a:t>topics</a:t>
            </a:r>
            <a:endParaRPr lang="en-US" sz="3600" b="1" cap="all" dirty="0">
              <a:solidFill>
                <a:schemeClr val="bg1"/>
              </a:solidFill>
              <a:latin typeface="+mj-lt"/>
              <a:ea typeface="+mj-ea"/>
              <a:cs typeface="Arial" pitchFamily="34" charset="0"/>
            </a:endParaRPr>
          </a:p>
        </p:txBody>
      </p:sp>
      <p:pic>
        <p:nvPicPr>
          <p:cNvPr id="29700" name="Picture 2" descr="Phillips afterm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832" y="2302751"/>
            <a:ext cx="3810963" cy="225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l="26199" t="41669" r="-26199" b="-41669"/>
          <a:stretch>
            <a:fillRect/>
          </a:stretch>
        </p:blipFill>
        <p:spPr bwMode="auto">
          <a:xfrm>
            <a:off x="5242832" y="57150"/>
            <a:ext cx="5190706" cy="344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76200" y="590550"/>
            <a:ext cx="5486399"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spcBef>
                <a:spcPts val="300"/>
              </a:spcBef>
              <a:buClr>
                <a:srgbClr val="A04DA3"/>
              </a:buClr>
              <a:buFont typeface="Georgia" pitchFamily="18" charset="0"/>
              <a:buChar char="•"/>
              <a:defRPr sz="2800">
                <a:solidFill>
                  <a:schemeClr val="tx1"/>
                </a:solidFill>
                <a:latin typeface="Trebuchet MS" pitchFamily="34" charset="0"/>
              </a:defRPr>
            </a:lvl1pPr>
            <a:lvl2pPr marL="866775" indent="-457200">
              <a:spcBef>
                <a:spcPts val="300"/>
              </a:spcBef>
              <a:buClr>
                <a:schemeClr val="accent2"/>
              </a:buClr>
              <a:buFont typeface="Georgia" pitchFamily="18" charset="0"/>
              <a:buChar char="▫"/>
              <a:defRPr sz="2600">
                <a:solidFill>
                  <a:schemeClr val="accent2"/>
                </a:solidFill>
                <a:latin typeface="Trebuchet MS" pitchFamily="34" charset="0"/>
              </a:defRPr>
            </a:lvl2pPr>
            <a:lvl3pPr marL="922338" indent="-219075">
              <a:spcBef>
                <a:spcPts val="300"/>
              </a:spcBef>
              <a:buClr>
                <a:schemeClr val="accent1"/>
              </a:buClr>
              <a:buFont typeface="Wingdings 2" pitchFamily="18" charset="2"/>
              <a:buChar char=""/>
              <a:defRPr sz="2400">
                <a:solidFill>
                  <a:schemeClr val="accent1"/>
                </a:solidFill>
                <a:latin typeface="Trebuchet MS" pitchFamily="34" charset="0"/>
              </a:defRPr>
            </a:lvl3pPr>
            <a:lvl4pPr marL="1179513" indent="-200025">
              <a:spcBef>
                <a:spcPts val="300"/>
              </a:spcBef>
              <a:buClr>
                <a:schemeClr val="accent1"/>
              </a:buClr>
              <a:buFont typeface="Wingdings 2" pitchFamily="18" charset="2"/>
              <a:buChar char=""/>
              <a:defRPr sz="2200">
                <a:solidFill>
                  <a:schemeClr val="accent1"/>
                </a:solidFill>
                <a:latin typeface="Trebuchet MS" pitchFamily="34" charset="0"/>
              </a:defRPr>
            </a:lvl4pPr>
            <a:lvl5pPr marL="1389063" indent="-182563">
              <a:spcBef>
                <a:spcPts val="300"/>
              </a:spcBef>
              <a:buClr>
                <a:srgbClr val="A04DA3"/>
              </a:buClr>
              <a:buFont typeface="Georgia" pitchFamily="18" charset="0"/>
              <a:buChar char="▫"/>
              <a:defRPr sz="2000">
                <a:solidFill>
                  <a:srgbClr val="A04DA3"/>
                </a:solidFill>
                <a:latin typeface="Trebuchet MS" pitchFamily="34" charset="0"/>
              </a:defRPr>
            </a:lvl5pPr>
            <a:lvl6pPr marL="1846263" indent="-182563"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303463" indent="-182563"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2760663" indent="-182563"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217863" indent="-182563"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lnSpc>
                <a:spcPct val="90000"/>
              </a:lnSpc>
              <a:spcBef>
                <a:spcPts val="600"/>
              </a:spcBef>
            </a:pPr>
            <a:r>
              <a:rPr lang="en-US" altLang="en-US" dirty="0">
                <a:solidFill>
                  <a:schemeClr val="bg1"/>
                </a:solidFill>
                <a:latin typeface="Arial" charset="0"/>
                <a:ea typeface="ヒラギノ角ゴ Pro W3" charset="-128"/>
              </a:rPr>
              <a:t>When do most </a:t>
            </a:r>
            <a:r>
              <a:rPr lang="en-US" altLang="en-US" dirty="0" smtClean="0">
                <a:solidFill>
                  <a:schemeClr val="bg1"/>
                </a:solidFill>
                <a:latin typeface="Arial" charset="0"/>
                <a:ea typeface="ヒラギノ角ゴ Pro W3" charset="-128"/>
              </a:rPr>
              <a:t>Major Process Safety accidents </a:t>
            </a:r>
            <a:r>
              <a:rPr lang="en-US" altLang="en-US" dirty="0">
                <a:solidFill>
                  <a:schemeClr val="bg1"/>
                </a:solidFill>
                <a:latin typeface="Arial" charset="0"/>
                <a:ea typeface="ヒラギノ角ゴ Pro W3" charset="-128"/>
              </a:rPr>
              <a:t>occur</a:t>
            </a:r>
            <a:r>
              <a:rPr lang="en-US" altLang="en-US" dirty="0" smtClean="0">
                <a:solidFill>
                  <a:schemeClr val="bg1"/>
                </a:solidFill>
                <a:latin typeface="Arial" charset="0"/>
                <a:ea typeface="ヒラギノ角ゴ Pro W3" charset="-128"/>
              </a:rPr>
              <a:t>?</a:t>
            </a:r>
          </a:p>
          <a:p>
            <a:pPr>
              <a:lnSpc>
                <a:spcPct val="90000"/>
              </a:lnSpc>
              <a:spcBef>
                <a:spcPts val="600"/>
              </a:spcBef>
            </a:pPr>
            <a:endParaRPr lang="en-US" altLang="en-US" dirty="0">
              <a:solidFill>
                <a:schemeClr val="bg1"/>
              </a:solidFill>
              <a:latin typeface="Arial" charset="0"/>
              <a:ea typeface="ヒラギノ角ゴ Pro W3" charset="-128"/>
            </a:endParaRPr>
          </a:p>
          <a:p>
            <a:pPr>
              <a:lnSpc>
                <a:spcPct val="90000"/>
              </a:lnSpc>
              <a:spcBef>
                <a:spcPts val="600"/>
              </a:spcBef>
            </a:pPr>
            <a:r>
              <a:rPr lang="en-US" altLang="en-US" dirty="0" smtClean="0">
                <a:solidFill>
                  <a:schemeClr val="bg1"/>
                </a:solidFill>
                <a:latin typeface="Arial" charset="0"/>
                <a:ea typeface="ヒラギノ角ゴ Pro W3" charset="-128"/>
              </a:rPr>
              <a:t>Approach </a:t>
            </a:r>
            <a:r>
              <a:rPr lang="en-US" altLang="en-US" dirty="0">
                <a:solidFill>
                  <a:schemeClr val="bg1"/>
                </a:solidFill>
                <a:latin typeface="Arial" charset="0"/>
                <a:ea typeface="ヒラギノ角ゴ Pro W3" charset="-128"/>
              </a:rPr>
              <a:t>for Fully Addressing Human Factors in Hazard Evaluations (PHAs</a:t>
            </a:r>
            <a:r>
              <a:rPr lang="en-US" altLang="en-US" dirty="0" smtClean="0">
                <a:solidFill>
                  <a:schemeClr val="bg1"/>
                </a:solidFill>
                <a:latin typeface="Arial" charset="0"/>
                <a:ea typeface="ヒラギノ角ゴ Pro W3" charset="-128"/>
              </a:rPr>
              <a:t>)</a:t>
            </a:r>
          </a:p>
          <a:p>
            <a:pPr marL="109537" indent="0">
              <a:lnSpc>
                <a:spcPct val="90000"/>
              </a:lnSpc>
              <a:spcBef>
                <a:spcPts val="600"/>
              </a:spcBef>
              <a:buNone/>
            </a:pPr>
            <a:endParaRPr lang="en-US" altLang="en-US" dirty="0">
              <a:solidFill>
                <a:schemeClr val="bg1"/>
              </a:solidFill>
              <a:latin typeface="Arial" charset="0"/>
              <a:ea typeface="ヒラギノ角ゴ Pro W3" charset="-128"/>
            </a:endParaRPr>
          </a:p>
          <a:p>
            <a:pPr>
              <a:lnSpc>
                <a:spcPct val="90000"/>
              </a:lnSpc>
              <a:spcBef>
                <a:spcPts val="600"/>
              </a:spcBef>
            </a:pPr>
            <a:r>
              <a:rPr lang="en-US" altLang="en-US" dirty="0" smtClean="0">
                <a:solidFill>
                  <a:schemeClr val="bg1"/>
                </a:solidFill>
                <a:latin typeface="Arial" charset="0"/>
                <a:ea typeface="ヒラギノ角ゴ Pro W3" charset="-128"/>
              </a:rPr>
              <a:t>Case studies of PHA of Procedures</a:t>
            </a:r>
            <a:endParaRPr lang="en-US" altLang="en-US" dirty="0">
              <a:solidFill>
                <a:schemeClr val="bg1"/>
              </a:solidFill>
              <a:latin typeface="Arial" charset="0"/>
              <a:ea typeface="ヒラギノ角ゴ Pro W3"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487363" y="133350"/>
            <a:ext cx="8229600" cy="1143000"/>
          </a:xfrm>
        </p:spPr>
        <p:txBody>
          <a:bodyPr>
            <a:normAutofit fontScale="90000"/>
          </a:bodyPr>
          <a:lstStyle/>
          <a:p>
            <a:r>
              <a:rPr lang="en-US" altLang="en-US" b="1" dirty="0" smtClean="0">
                <a:solidFill>
                  <a:schemeClr val="bg1"/>
                </a:solidFill>
              </a:rPr>
              <a:t>When do most Major Process Safety Accidents Occur?</a:t>
            </a:r>
          </a:p>
        </p:txBody>
      </p:sp>
      <p:pic>
        <p:nvPicPr>
          <p:cNvPr id="3072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04950"/>
            <a:ext cx="74549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noGrp="1"/>
          </p:cNvSpPr>
          <p:nvPr/>
        </p:nvSpPr>
        <p:spPr bwMode="auto">
          <a:xfrm>
            <a:off x="8686800" y="4857750"/>
            <a:ext cx="365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lgn="ctr" eaLnBrk="1" hangingPunct="1">
              <a:spcBef>
                <a:spcPct val="0"/>
              </a:spcBef>
              <a:buClrTx/>
              <a:buFontTx/>
              <a:buNone/>
            </a:pPr>
            <a:fld id="{33546B30-1E20-4314-A3F7-76E87F610F08}" type="slidenum">
              <a:rPr lang="en-US" altLang="en-US" sz="1200">
                <a:solidFill>
                  <a:schemeClr val="bg1"/>
                </a:solidFill>
                <a:latin typeface="Arial" charset="0"/>
              </a:rPr>
              <a:pPr algn="ctr" eaLnBrk="1" hangingPunct="1">
                <a:spcBef>
                  <a:spcPct val="0"/>
                </a:spcBef>
                <a:buClrTx/>
                <a:buFontTx/>
                <a:buNone/>
              </a:pPr>
              <a:t>4</a:t>
            </a:fld>
            <a:endParaRPr lang="en-US" altLang="en-US" sz="12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76200" y="133350"/>
            <a:ext cx="8793162" cy="762000"/>
          </a:xfrm>
        </p:spPr>
        <p:txBody>
          <a:bodyPr/>
          <a:lstStyle/>
          <a:p>
            <a:r>
              <a:rPr lang="en-US" altLang="en-US" b="1" dirty="0" smtClean="0">
                <a:solidFill>
                  <a:schemeClr val="bg1"/>
                </a:solidFill>
              </a:rPr>
              <a:t>The [Sad] State of Current PHAs</a:t>
            </a:r>
          </a:p>
        </p:txBody>
      </p:sp>
      <p:sp>
        <p:nvSpPr>
          <p:cNvPr id="3" name="Content Placeholder 2"/>
          <p:cNvSpPr>
            <a:spLocks noGrp="1"/>
          </p:cNvSpPr>
          <p:nvPr>
            <p:ph idx="1"/>
          </p:nvPr>
        </p:nvSpPr>
        <p:spPr>
          <a:xfrm>
            <a:off x="152400" y="819150"/>
            <a:ext cx="8716962" cy="4141787"/>
          </a:xfrm>
        </p:spPr>
        <p:txBody>
          <a:bodyPr>
            <a:noAutofit/>
          </a:bodyPr>
          <a:lstStyle/>
          <a:p>
            <a:pPr>
              <a:lnSpc>
                <a:spcPct val="90000"/>
              </a:lnSpc>
              <a:spcBef>
                <a:spcPts val="1200"/>
              </a:spcBef>
            </a:pPr>
            <a:r>
              <a:rPr lang="en-US" altLang="en-US" sz="2000" dirty="0" smtClean="0">
                <a:solidFill>
                  <a:schemeClr val="bg1"/>
                </a:solidFill>
                <a:latin typeface="Arial" charset="0"/>
                <a:cs typeface="Arial" charset="0"/>
              </a:rPr>
              <a:t>Instead of focusing on the most hazardous modes of operation, most PHAs focus on normal operations (e.g., HAZOP of equipment nodes). The majority (&gt;80%) of PHAs/HAZOPs (new and old), do not analyze the non-routine modes of operations as recommended in </a:t>
            </a:r>
            <a:r>
              <a:rPr lang="en-US" altLang="en-US" sz="2000" b="1" dirty="0" smtClean="0">
                <a:solidFill>
                  <a:schemeClr val="bg1"/>
                </a:solidFill>
                <a:latin typeface="Arial" charset="0"/>
                <a:cs typeface="Arial" charset="0"/>
              </a:rPr>
              <a:t>Chapter 9.1</a:t>
            </a:r>
            <a:r>
              <a:rPr lang="en-US" altLang="en-US" sz="2000" dirty="0" smtClean="0">
                <a:solidFill>
                  <a:schemeClr val="bg1"/>
                </a:solidFill>
                <a:latin typeface="Arial" charset="0"/>
                <a:cs typeface="Arial" charset="0"/>
              </a:rPr>
              <a:t>, 3</a:t>
            </a:r>
            <a:r>
              <a:rPr lang="en-US" altLang="en-US" sz="2000" baseline="30000" dirty="0" smtClean="0">
                <a:solidFill>
                  <a:schemeClr val="bg1"/>
                </a:solidFill>
                <a:latin typeface="Arial" charset="0"/>
                <a:cs typeface="Arial" charset="0"/>
              </a:rPr>
              <a:t>rd</a:t>
            </a:r>
            <a:r>
              <a:rPr lang="en-US" altLang="en-US" sz="2000" dirty="0" smtClean="0">
                <a:solidFill>
                  <a:schemeClr val="bg1"/>
                </a:solidFill>
                <a:latin typeface="Arial" charset="0"/>
                <a:cs typeface="Arial" charset="0"/>
              </a:rPr>
              <a:t> Ed, </a:t>
            </a:r>
            <a:r>
              <a:rPr lang="en-US" altLang="en-US" sz="2000" i="1" dirty="0" smtClean="0">
                <a:solidFill>
                  <a:schemeClr val="bg1"/>
                </a:solidFill>
                <a:latin typeface="Arial" charset="0"/>
                <a:cs typeface="Arial" charset="0"/>
              </a:rPr>
              <a:t>Guidelines for Hazard Evaluation Procedures</a:t>
            </a:r>
            <a:r>
              <a:rPr lang="en-US" altLang="en-US" sz="2000" dirty="0" smtClean="0">
                <a:solidFill>
                  <a:schemeClr val="bg1"/>
                </a:solidFill>
                <a:latin typeface="Arial" charset="0"/>
                <a:cs typeface="Arial" charset="0"/>
              </a:rPr>
              <a:t>, CCPS/AIChE</a:t>
            </a:r>
          </a:p>
          <a:p>
            <a:pPr>
              <a:lnSpc>
                <a:spcPct val="90000"/>
              </a:lnSpc>
              <a:spcBef>
                <a:spcPts val="1200"/>
              </a:spcBef>
            </a:pPr>
            <a:r>
              <a:rPr lang="en-US" altLang="en-US" sz="2000" dirty="0" smtClean="0">
                <a:solidFill>
                  <a:schemeClr val="bg1"/>
                </a:solidFill>
                <a:latin typeface="Arial" charset="0"/>
                <a:cs typeface="Arial" charset="0"/>
              </a:rPr>
              <a:t>In some PHAs, the team discusses startup, shutdown, and online maintenance modes as “deviations” during equipment node-by-node discussions; </a:t>
            </a:r>
            <a:r>
              <a:rPr lang="en-US" altLang="en-US" sz="2000" dirty="0" smtClean="0">
                <a:solidFill>
                  <a:srgbClr val="FF0000"/>
                </a:solidFill>
                <a:latin typeface="Arial" charset="0"/>
                <a:cs typeface="Arial" charset="0"/>
              </a:rPr>
              <a:t>however, this method only </a:t>
            </a:r>
            <a:r>
              <a:rPr lang="en-US" altLang="en-US" sz="2000" dirty="0" err="1" smtClean="0">
                <a:solidFill>
                  <a:srgbClr val="FF0000"/>
                </a:solidFill>
                <a:latin typeface="Arial" charset="0"/>
                <a:cs typeface="Arial" charset="0"/>
              </a:rPr>
              <a:t>identfies</a:t>
            </a:r>
            <a:r>
              <a:rPr lang="en-US" altLang="en-US" sz="2000" dirty="0" smtClean="0">
                <a:solidFill>
                  <a:srgbClr val="FF0000"/>
                </a:solidFill>
                <a:latin typeface="Arial" charset="0"/>
                <a:cs typeface="Arial" charset="0"/>
              </a:rPr>
              <a:t> 10% of the scenarios for non-routine modes of operation</a:t>
            </a:r>
          </a:p>
          <a:p>
            <a:pPr>
              <a:lnSpc>
                <a:spcPct val="90000"/>
              </a:lnSpc>
              <a:spcBef>
                <a:spcPts val="1200"/>
              </a:spcBef>
            </a:pPr>
            <a:r>
              <a:rPr lang="en-US" altLang="en-US" sz="2000" dirty="0" smtClean="0">
                <a:solidFill>
                  <a:schemeClr val="bg1"/>
                </a:solidFill>
                <a:latin typeface="Arial" charset="0"/>
                <a:cs typeface="Arial" charset="0"/>
              </a:rPr>
              <a:t>If the hazard evaluation (e.g., PHA) does not find the scenarios, the organization </a:t>
            </a:r>
            <a:r>
              <a:rPr lang="en-US" altLang="en-US" sz="2000" dirty="0" smtClean="0">
                <a:solidFill>
                  <a:srgbClr val="FF0000"/>
                </a:solidFill>
                <a:latin typeface="Arial" charset="0"/>
                <a:cs typeface="Arial" charset="0"/>
              </a:rPr>
              <a:t>will not know what safeguards are needed (or even if they’re vulnerable at all)</a:t>
            </a:r>
          </a:p>
        </p:txBody>
      </p:sp>
      <p:sp>
        <p:nvSpPr>
          <p:cNvPr id="6" name="Slide Number Placeholder 3"/>
          <p:cNvSpPr txBox="1">
            <a:spLocks noGrp="1"/>
          </p:cNvSpPr>
          <p:nvPr/>
        </p:nvSpPr>
        <p:spPr bwMode="auto">
          <a:xfrm>
            <a:off x="8686800" y="4857750"/>
            <a:ext cx="365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lgn="ctr" eaLnBrk="1" hangingPunct="1">
              <a:spcBef>
                <a:spcPct val="0"/>
              </a:spcBef>
              <a:buClrTx/>
              <a:buFontTx/>
              <a:buNone/>
            </a:pPr>
            <a:fld id="{33546B30-1E20-4314-A3F7-76E87F610F08}" type="slidenum">
              <a:rPr lang="en-US" altLang="en-US" sz="1200">
                <a:solidFill>
                  <a:schemeClr val="bg1"/>
                </a:solidFill>
                <a:latin typeface="Arial" charset="0"/>
              </a:rPr>
              <a:pPr algn="ctr" eaLnBrk="1" hangingPunct="1">
                <a:spcBef>
                  <a:spcPct val="0"/>
                </a:spcBef>
                <a:buClrTx/>
                <a:buFontTx/>
                <a:buNone/>
              </a:pPr>
              <a:t>5</a:t>
            </a:fld>
            <a:endParaRPr lang="en-US" altLang="en-US" sz="1200" dirty="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4"/>
          <p:cNvSpPr>
            <a:spLocks noGrp="1"/>
          </p:cNvSpPr>
          <p:nvPr>
            <p:ph type="ctrTitle"/>
          </p:nvPr>
        </p:nvSpPr>
        <p:spPr>
          <a:xfrm>
            <a:off x="76200" y="666750"/>
            <a:ext cx="8975725" cy="4191000"/>
          </a:xfrm>
        </p:spPr>
        <p:txBody>
          <a:bodyPr>
            <a:normAutofit/>
          </a:bodyPr>
          <a:lstStyle/>
          <a:p>
            <a:pPr algn="ctr">
              <a:lnSpc>
                <a:spcPct val="90000"/>
              </a:lnSpc>
              <a:spcBef>
                <a:spcPts val="600"/>
              </a:spcBef>
            </a:pPr>
            <a:r>
              <a:rPr lang="en-US" altLang="en-US" sz="4400" dirty="0" smtClean="0">
                <a:solidFill>
                  <a:schemeClr val="bg1"/>
                </a:solidFill>
                <a:effectLst>
                  <a:reflection blurRad="12700" endPos="0" dir="5400000" sy="-100000" algn="bl" rotWithShape="0"/>
                </a:effectLst>
                <a:latin typeface="Arial" charset="0"/>
                <a:cs typeface="Arial" charset="0"/>
              </a:rPr>
              <a:t>Approach for Fully Addressing Human Factors in Hazard Evaluations (PHAs) </a:t>
            </a:r>
            <a:r>
              <a:rPr lang="en-US" altLang="en-US" sz="3600" dirty="0" smtClean="0">
                <a:solidFill>
                  <a:schemeClr val="bg1"/>
                </a:solidFill>
                <a:effectLst>
                  <a:reflection blurRad="12700" endPos="0" dir="5400000" sy="-100000" algn="bl" rotWithShape="0"/>
                </a:effectLst>
                <a:latin typeface="Arial" charset="0"/>
                <a:cs typeface="Arial" charset="0"/>
              </a:rPr>
              <a:t/>
            </a:r>
            <a:br>
              <a:rPr lang="en-US" altLang="en-US" sz="3600" dirty="0" smtClean="0">
                <a:solidFill>
                  <a:schemeClr val="bg1"/>
                </a:solidFill>
                <a:effectLst>
                  <a:reflection blurRad="12700" endPos="0" dir="5400000" sy="-100000" algn="bl" rotWithShape="0"/>
                </a:effectLst>
                <a:latin typeface="Arial" charset="0"/>
                <a:cs typeface="Arial" charset="0"/>
              </a:rPr>
            </a:br>
            <a:endParaRPr lang="en-US" altLang="en-US" sz="3600" dirty="0" smtClean="0">
              <a:solidFill>
                <a:schemeClr val="bg1"/>
              </a:solidFill>
              <a:effectLst>
                <a:reflection blurRad="12700" endPos="0" dir="5400000" sy="-100000" algn="bl" rotWithShape="0"/>
              </a:effectLst>
              <a:latin typeface="Arial" charset="0"/>
              <a:cs typeface="Arial" charset="0"/>
            </a:endParaRPr>
          </a:p>
        </p:txBody>
      </p:sp>
      <p:sp>
        <p:nvSpPr>
          <p:cNvPr id="4" name="Slide Number Placeholder 3"/>
          <p:cNvSpPr txBox="1">
            <a:spLocks noGrp="1"/>
          </p:cNvSpPr>
          <p:nvPr/>
        </p:nvSpPr>
        <p:spPr bwMode="auto">
          <a:xfrm>
            <a:off x="8686800" y="4857750"/>
            <a:ext cx="365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lgn="ctr" eaLnBrk="1" hangingPunct="1">
              <a:spcBef>
                <a:spcPct val="0"/>
              </a:spcBef>
              <a:buClrTx/>
              <a:buFontTx/>
              <a:buNone/>
            </a:pPr>
            <a:fld id="{33546B30-1E20-4314-A3F7-76E87F610F08}" type="slidenum">
              <a:rPr lang="en-US" altLang="en-US" sz="1200">
                <a:solidFill>
                  <a:schemeClr val="bg1"/>
                </a:solidFill>
                <a:latin typeface="Arial" charset="0"/>
              </a:rPr>
              <a:pPr algn="ctr" eaLnBrk="1" hangingPunct="1">
                <a:spcBef>
                  <a:spcPct val="0"/>
                </a:spcBef>
                <a:buClrTx/>
                <a:buFontTx/>
                <a:buNone/>
              </a:pPr>
              <a:t>6</a:t>
            </a:fld>
            <a:endParaRPr lang="en-US" altLang="en-US" sz="12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57200" y="0"/>
            <a:ext cx="8247529" cy="1352550"/>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3200" b="1" cap="all" dirty="0">
                <a:solidFill>
                  <a:srgbClr val="C00000"/>
                </a:solidFill>
                <a:latin typeface="+mj-lt"/>
                <a:ea typeface="+mj-ea"/>
                <a:cs typeface="Arial" pitchFamily="34" charset="0"/>
              </a:rPr>
              <a:t>4 key Steps for addressing human factors during pha</a:t>
            </a:r>
            <a:r>
              <a:rPr lang="en-US" sz="3200" b="1" dirty="0">
                <a:solidFill>
                  <a:srgbClr val="C00000"/>
                </a:solidFill>
                <a:latin typeface="+mj-lt"/>
                <a:ea typeface="+mj-ea"/>
                <a:cs typeface="Arial" pitchFamily="34" charset="0"/>
              </a:rPr>
              <a:t>s</a:t>
            </a:r>
          </a:p>
        </p:txBody>
      </p:sp>
      <p:sp>
        <p:nvSpPr>
          <p:cNvPr id="6" name="Content Placeholder 2"/>
          <p:cNvSpPr txBox="1">
            <a:spLocks/>
          </p:cNvSpPr>
          <p:nvPr/>
        </p:nvSpPr>
        <p:spPr bwMode="auto">
          <a:xfrm>
            <a:off x="0" y="1123950"/>
            <a:ext cx="9061450" cy="39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spcBef>
                <a:spcPts val="300"/>
              </a:spcBef>
              <a:buClr>
                <a:srgbClr val="A04DA3"/>
              </a:buClr>
              <a:buFont typeface="Georgia" pitchFamily="18" charset="0"/>
              <a:buChar char="•"/>
              <a:defRPr sz="2800">
                <a:solidFill>
                  <a:schemeClr val="tx1"/>
                </a:solidFill>
                <a:latin typeface="Trebuchet MS" pitchFamily="34" charset="0"/>
              </a:defRPr>
            </a:lvl1pPr>
            <a:lvl2pPr marL="657225" indent="-246063">
              <a:spcBef>
                <a:spcPts val="300"/>
              </a:spcBef>
              <a:buClr>
                <a:schemeClr val="accent2"/>
              </a:buClr>
              <a:buFont typeface="Georgia" pitchFamily="18" charset="0"/>
              <a:buChar char="▫"/>
              <a:defRPr sz="2600">
                <a:solidFill>
                  <a:schemeClr val="accent2"/>
                </a:solidFill>
                <a:latin typeface="Trebuchet MS" pitchFamily="34" charset="0"/>
              </a:defRPr>
            </a:lvl2pPr>
            <a:lvl3pPr marL="922338" indent="-219075">
              <a:spcBef>
                <a:spcPts val="300"/>
              </a:spcBef>
              <a:buClr>
                <a:schemeClr val="accent1"/>
              </a:buClr>
              <a:buFont typeface="Wingdings 2" pitchFamily="18" charset="2"/>
              <a:buChar char=""/>
              <a:defRPr sz="2400">
                <a:solidFill>
                  <a:schemeClr val="accent1"/>
                </a:solidFill>
                <a:latin typeface="Trebuchet MS" pitchFamily="34" charset="0"/>
              </a:defRPr>
            </a:lvl3pPr>
            <a:lvl4pPr marL="1179513" indent="-200025">
              <a:spcBef>
                <a:spcPts val="300"/>
              </a:spcBef>
              <a:buClr>
                <a:schemeClr val="accent1"/>
              </a:buClr>
              <a:buFont typeface="Wingdings 2" pitchFamily="18" charset="2"/>
              <a:buChar char=""/>
              <a:defRPr sz="2200">
                <a:solidFill>
                  <a:schemeClr val="accent1"/>
                </a:solidFill>
                <a:latin typeface="Trebuchet MS" pitchFamily="34" charset="0"/>
              </a:defRPr>
            </a:lvl4pPr>
            <a:lvl5pPr marL="1389063" indent="-182563">
              <a:spcBef>
                <a:spcPts val="300"/>
              </a:spcBef>
              <a:buClr>
                <a:srgbClr val="A04DA3"/>
              </a:buClr>
              <a:buFont typeface="Georgia" pitchFamily="18" charset="0"/>
              <a:buChar char="▫"/>
              <a:defRPr sz="2000">
                <a:solidFill>
                  <a:srgbClr val="A04DA3"/>
                </a:solidFill>
                <a:latin typeface="Trebuchet MS" pitchFamily="34" charset="0"/>
              </a:defRPr>
            </a:lvl5pPr>
            <a:lvl6pPr marL="1846263" indent="-182563"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303463" indent="-182563"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2760663" indent="-182563"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217863" indent="-182563"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lnSpc>
                <a:spcPct val="90000"/>
              </a:lnSpc>
              <a:spcBef>
                <a:spcPts val="900"/>
              </a:spcBef>
            </a:pPr>
            <a:r>
              <a:rPr lang="en-US" altLang="en-US" sz="2000" u="sng" dirty="0">
                <a:solidFill>
                  <a:schemeClr val="bg1"/>
                </a:solidFill>
                <a:latin typeface="Arial" charset="0"/>
              </a:rPr>
              <a:t>Step 1</a:t>
            </a:r>
            <a:r>
              <a:rPr lang="en-US" altLang="en-US" sz="2000" dirty="0">
                <a:solidFill>
                  <a:schemeClr val="bg1"/>
                </a:solidFill>
                <a:latin typeface="Arial" charset="0"/>
              </a:rPr>
              <a:t>:  Ensure education and experience of PHA/HAZOP Leader in human error prevention; competence in </a:t>
            </a:r>
            <a:r>
              <a:rPr lang="en-US" altLang="en-US" sz="2000" i="1" dirty="0">
                <a:solidFill>
                  <a:schemeClr val="bg1"/>
                </a:solidFill>
                <a:latin typeface="Arial" charset="0"/>
              </a:rPr>
              <a:t>PHA of procedures</a:t>
            </a:r>
          </a:p>
          <a:p>
            <a:pPr>
              <a:lnSpc>
                <a:spcPct val="90000"/>
              </a:lnSpc>
              <a:spcBef>
                <a:spcPts val="900"/>
              </a:spcBef>
            </a:pPr>
            <a:r>
              <a:rPr lang="en-US" altLang="en-US" sz="2000" u="sng" dirty="0">
                <a:solidFill>
                  <a:schemeClr val="bg1"/>
                </a:solidFill>
                <a:latin typeface="Arial" charset="0"/>
              </a:rPr>
              <a:t>Step 2</a:t>
            </a:r>
            <a:r>
              <a:rPr lang="en-US" altLang="en-US" sz="2000" dirty="0">
                <a:solidFill>
                  <a:schemeClr val="bg1"/>
                </a:solidFill>
                <a:latin typeface="Arial" charset="0"/>
              </a:rPr>
              <a:t>:  Ensure that brainstorming of scenarios during PHA of all modes includes consideration of human error and even multiple human error as causes. </a:t>
            </a:r>
            <a:endParaRPr lang="en-US" altLang="en-US" sz="2000" dirty="0" smtClean="0">
              <a:solidFill>
                <a:schemeClr val="bg1"/>
              </a:solidFill>
              <a:latin typeface="Arial" charset="0"/>
            </a:endParaRPr>
          </a:p>
          <a:p>
            <a:pPr>
              <a:lnSpc>
                <a:spcPct val="90000"/>
              </a:lnSpc>
              <a:spcBef>
                <a:spcPts val="900"/>
              </a:spcBef>
            </a:pPr>
            <a:r>
              <a:rPr lang="en-US" altLang="en-US" sz="2000" u="sng" dirty="0" smtClean="0">
                <a:solidFill>
                  <a:schemeClr val="bg1"/>
                </a:solidFill>
                <a:latin typeface="Arial" charset="0"/>
              </a:rPr>
              <a:t>Step </a:t>
            </a:r>
            <a:r>
              <a:rPr lang="en-US" altLang="en-US" sz="2000" u="sng" dirty="0">
                <a:solidFill>
                  <a:schemeClr val="bg1"/>
                </a:solidFill>
                <a:latin typeface="Arial" charset="0"/>
              </a:rPr>
              <a:t>3</a:t>
            </a:r>
            <a:r>
              <a:rPr lang="en-US" altLang="en-US" sz="2000" dirty="0">
                <a:solidFill>
                  <a:schemeClr val="bg1"/>
                </a:solidFill>
                <a:latin typeface="Arial" charset="0"/>
              </a:rPr>
              <a:t>:  Have the PHA team perform a hazard review of procedure steps </a:t>
            </a:r>
            <a:r>
              <a:rPr lang="en-US" altLang="en-US" sz="2000" dirty="0" smtClean="0">
                <a:solidFill>
                  <a:schemeClr val="bg1"/>
                </a:solidFill>
                <a:latin typeface="Arial" charset="0"/>
              </a:rPr>
              <a:t>to </a:t>
            </a:r>
            <a:r>
              <a:rPr lang="en-US" altLang="en-US" sz="2000" dirty="0">
                <a:solidFill>
                  <a:schemeClr val="bg1"/>
                </a:solidFill>
                <a:latin typeface="Arial" charset="0"/>
              </a:rPr>
              <a:t>uncover potential human errors associated with startup, shutdown, and online maintenance </a:t>
            </a:r>
            <a:r>
              <a:rPr lang="en-US" altLang="en-US" sz="2000" dirty="0" smtClean="0">
                <a:solidFill>
                  <a:schemeClr val="bg1"/>
                </a:solidFill>
                <a:latin typeface="Arial" charset="0"/>
              </a:rPr>
              <a:t>modes. </a:t>
            </a:r>
            <a:r>
              <a:rPr lang="en-US" altLang="en-US" sz="2000" b="1" i="1" dirty="0">
                <a:solidFill>
                  <a:schemeClr val="bg1"/>
                </a:solidFill>
                <a:latin typeface="Arial" charset="0"/>
              </a:rPr>
              <a:t>Company standard must require PHA of Procedures</a:t>
            </a:r>
            <a:r>
              <a:rPr lang="en-US" altLang="en-US" sz="2000" b="1" i="1" dirty="0" smtClean="0">
                <a:solidFill>
                  <a:schemeClr val="bg1"/>
                </a:solidFill>
                <a:latin typeface="Arial" charset="0"/>
              </a:rPr>
              <a:t>.</a:t>
            </a:r>
            <a:endParaRPr lang="en-US" altLang="en-US" sz="2000" dirty="0">
              <a:solidFill>
                <a:schemeClr val="bg1"/>
              </a:solidFill>
              <a:latin typeface="Arial" charset="0"/>
            </a:endParaRPr>
          </a:p>
          <a:p>
            <a:pPr>
              <a:lnSpc>
                <a:spcPct val="90000"/>
              </a:lnSpc>
              <a:spcBef>
                <a:spcPts val="900"/>
              </a:spcBef>
            </a:pPr>
            <a:r>
              <a:rPr lang="en-US" altLang="en-US" sz="2000" u="sng" dirty="0">
                <a:solidFill>
                  <a:schemeClr val="bg1"/>
                </a:solidFill>
                <a:latin typeface="Arial" charset="0"/>
              </a:rPr>
              <a:t>Step 4</a:t>
            </a:r>
            <a:r>
              <a:rPr lang="en-US" altLang="en-US" sz="2000" dirty="0">
                <a:solidFill>
                  <a:schemeClr val="bg1"/>
                </a:solidFill>
                <a:latin typeface="Arial" charset="0"/>
              </a:rPr>
              <a:t>:  Supplement the PHA/HAZOP of the individual scenarios with a checklist analysis of general human factor issues, to ensure all major categories were </a:t>
            </a:r>
            <a:r>
              <a:rPr lang="en-US" altLang="en-US" sz="2000" dirty="0" smtClean="0">
                <a:solidFill>
                  <a:schemeClr val="bg1"/>
                </a:solidFill>
                <a:latin typeface="Arial" charset="0"/>
              </a:rPr>
              <a:t>addressed (covering anything that slipped through the cracks)</a:t>
            </a:r>
            <a:endParaRPr lang="en-US" altLang="en-US" sz="2000" dirty="0">
              <a:solidFill>
                <a:schemeClr val="bg1"/>
              </a:solidFill>
              <a:latin typeface="Arial" charset="0"/>
            </a:endParaRPr>
          </a:p>
          <a:p>
            <a:pPr lvl="1">
              <a:lnSpc>
                <a:spcPct val="90000"/>
              </a:lnSpc>
              <a:spcBef>
                <a:spcPts val="600"/>
              </a:spcBef>
            </a:pPr>
            <a:endParaRPr lang="en-US" altLang="en-US" sz="2000" dirty="0">
              <a:solidFill>
                <a:schemeClr val="bg1"/>
              </a:solidFill>
              <a:latin typeface="Arial" charset="0"/>
            </a:endParaRPr>
          </a:p>
        </p:txBody>
      </p:sp>
      <p:sp>
        <p:nvSpPr>
          <p:cNvPr id="5" name="Slide Number Placeholder 3"/>
          <p:cNvSpPr txBox="1">
            <a:spLocks noGrp="1"/>
          </p:cNvSpPr>
          <p:nvPr/>
        </p:nvSpPr>
        <p:spPr bwMode="auto">
          <a:xfrm>
            <a:off x="8686800" y="4857750"/>
            <a:ext cx="365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lgn="ctr" eaLnBrk="1" hangingPunct="1">
              <a:spcBef>
                <a:spcPct val="0"/>
              </a:spcBef>
              <a:buClrTx/>
              <a:buFontTx/>
              <a:buNone/>
            </a:pPr>
            <a:fld id="{33546B30-1E20-4314-A3F7-76E87F610F08}" type="slidenum">
              <a:rPr lang="en-US" altLang="en-US" sz="1200">
                <a:solidFill>
                  <a:schemeClr val="bg1"/>
                </a:solidFill>
                <a:latin typeface="Arial" charset="0"/>
              </a:rPr>
              <a:pPr algn="ctr" eaLnBrk="1" hangingPunct="1">
                <a:spcBef>
                  <a:spcPct val="0"/>
                </a:spcBef>
                <a:buClrTx/>
                <a:buFontTx/>
                <a:buNone/>
              </a:pPr>
              <a:t>7</a:t>
            </a:fld>
            <a:endParaRPr lang="en-US" altLang="en-US" sz="1200" dirty="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57150"/>
            <a:ext cx="8991600" cy="1600200"/>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lnSpc>
                <a:spcPct val="90000"/>
              </a:lnSpc>
              <a:defRPr/>
            </a:pPr>
            <a:r>
              <a:rPr lang="en-US" sz="3200" b="1" cap="all" dirty="0">
                <a:solidFill>
                  <a:schemeClr val="bg1"/>
                </a:solidFill>
                <a:latin typeface="Arial" panose="020B0604020202020204" pitchFamily="34" charset="0"/>
                <a:ea typeface="+mj-ea"/>
                <a:cs typeface="Arial" pitchFamily="34" charset="0"/>
              </a:rPr>
              <a:t>PHA </a:t>
            </a:r>
            <a:r>
              <a:rPr lang="en-US" sz="2800" b="1" cap="all" dirty="0">
                <a:solidFill>
                  <a:schemeClr val="bg1"/>
                </a:solidFill>
                <a:latin typeface="Arial" panose="020B0604020202020204" pitchFamily="34" charset="0"/>
                <a:ea typeface="+mj-ea"/>
                <a:cs typeface="Arial" pitchFamily="34" charset="0"/>
              </a:rPr>
              <a:t>of</a:t>
            </a:r>
            <a:r>
              <a:rPr lang="en-US" sz="3200" b="1" cap="all" dirty="0">
                <a:solidFill>
                  <a:schemeClr val="bg1"/>
                </a:solidFill>
                <a:latin typeface="Arial" panose="020B0604020202020204" pitchFamily="34" charset="0"/>
                <a:ea typeface="+mj-ea"/>
                <a:cs typeface="Arial" pitchFamily="34" charset="0"/>
              </a:rPr>
              <a:t> non-routine operating </a:t>
            </a:r>
            <a:r>
              <a:rPr lang="en-US" sz="3200" b="1" cap="all" dirty="0" smtClean="0">
                <a:solidFill>
                  <a:schemeClr val="bg1"/>
                </a:solidFill>
                <a:latin typeface="Arial" panose="020B0604020202020204" pitchFamily="34" charset="0"/>
                <a:ea typeface="+mj-ea"/>
                <a:cs typeface="Arial" pitchFamily="34" charset="0"/>
              </a:rPr>
              <a:t>modes: </a:t>
            </a:r>
            <a:r>
              <a:rPr lang="en-US" sz="3200" b="1" i="1" dirty="0" smtClean="0">
                <a:solidFill>
                  <a:schemeClr val="bg1"/>
                </a:solidFill>
                <a:latin typeface="Arial" panose="020B0604020202020204" pitchFamily="34" charset="0"/>
                <a:cs typeface="Arial" pitchFamily="34" charset="0"/>
              </a:rPr>
              <a:t>Methodology usage</a:t>
            </a:r>
            <a:endParaRPr lang="en-US" sz="3200" b="1" i="1" dirty="0">
              <a:solidFill>
                <a:schemeClr val="bg1"/>
              </a:solidFill>
              <a:latin typeface="Arial" panose="020B0604020202020204" pitchFamily="34" charset="0"/>
              <a:cs typeface="Arial" pitchFamily="34" charset="0"/>
            </a:endParaRPr>
          </a:p>
        </p:txBody>
      </p:sp>
      <p:pic>
        <p:nvPicPr>
          <p:cNvPr id="40964" name="Picture 2" descr="pie chart for procedure analysis meth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83529"/>
            <a:ext cx="6553200" cy="375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txBox="1">
            <a:spLocks noGrp="1"/>
          </p:cNvSpPr>
          <p:nvPr/>
        </p:nvSpPr>
        <p:spPr bwMode="auto">
          <a:xfrm>
            <a:off x="8686800" y="4857750"/>
            <a:ext cx="365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lgn="ctr" eaLnBrk="1" hangingPunct="1">
              <a:spcBef>
                <a:spcPct val="0"/>
              </a:spcBef>
              <a:buClrTx/>
              <a:buFontTx/>
              <a:buNone/>
            </a:pPr>
            <a:fld id="{33546B30-1E20-4314-A3F7-76E87F610F08}" type="slidenum">
              <a:rPr lang="en-US" altLang="en-US" sz="1200">
                <a:solidFill>
                  <a:schemeClr val="bg1"/>
                </a:solidFill>
                <a:latin typeface="Arial" charset="0"/>
              </a:rPr>
              <a:pPr algn="ctr" eaLnBrk="1" hangingPunct="1">
                <a:spcBef>
                  <a:spcPct val="0"/>
                </a:spcBef>
                <a:buClrTx/>
                <a:buFontTx/>
                <a:buNone/>
              </a:pPr>
              <a:t>8</a:t>
            </a:fld>
            <a:endParaRPr lang="en-US" altLang="en-US" sz="1200" dirty="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381000" y="57150"/>
            <a:ext cx="8531412" cy="969264"/>
          </a:xfrm>
          <a:prstGeom prst="rect">
            <a:avLst/>
          </a:prstGeom>
          <a:noFill/>
          <a:ln w="9525">
            <a:noFill/>
            <a:miter lim="800000"/>
            <a:headEnd/>
            <a:tailEnd/>
          </a:ln>
        </p:spPr>
        <p:txBody>
          <a:bodyPr rIns="45720" anchor="ctr">
            <a:scene3d>
              <a:camera prst="orthographicFront"/>
              <a:lightRig rig="threePt" dir="t">
                <a:rot lat="0" lon="0" rev="4800000"/>
              </a:lightRig>
            </a:scene3d>
            <a:sp3d prstMaterial="matte">
              <a:bevelT w="50800" h="10160"/>
            </a:sp3d>
          </a:bodyPr>
          <a:lstStyle/>
          <a:p>
            <a:pPr>
              <a:defRPr/>
            </a:pPr>
            <a:r>
              <a:rPr lang="en-US" sz="2800" b="1" dirty="0" smtClean="0">
                <a:solidFill>
                  <a:schemeClr val="bg1"/>
                </a:solidFill>
                <a:latin typeface="Arial" panose="020B0604020202020204" pitchFamily="34" charset="0"/>
                <a:cs typeface="Arial" pitchFamily="34" charset="0"/>
              </a:rPr>
              <a:t>2-3 </a:t>
            </a:r>
            <a:r>
              <a:rPr lang="en-US" sz="2800" b="1" dirty="0">
                <a:solidFill>
                  <a:schemeClr val="bg1"/>
                </a:solidFill>
                <a:latin typeface="Arial" panose="020B0604020202020204" pitchFamily="34" charset="0"/>
                <a:cs typeface="Arial" pitchFamily="34" charset="0"/>
              </a:rPr>
              <a:t>Guideword </a:t>
            </a:r>
            <a:r>
              <a:rPr lang="en-US" sz="2800" b="1" dirty="0" smtClean="0">
                <a:solidFill>
                  <a:schemeClr val="bg1"/>
                </a:solidFill>
                <a:latin typeface="Arial" panose="020B0604020202020204" pitchFamily="34" charset="0"/>
                <a:cs typeface="Arial" pitchFamily="34" charset="0"/>
              </a:rPr>
              <a:t>– HAZOP Method for Procedures</a:t>
            </a:r>
            <a:endParaRPr lang="en-US" sz="2800" b="1" dirty="0">
              <a:solidFill>
                <a:schemeClr val="bg1"/>
              </a:solidFill>
              <a:latin typeface="Arial" panose="020B0604020202020204" pitchFamily="34" charset="0"/>
              <a:cs typeface="Arial" pitchFamily="34" charset="0"/>
            </a:endParaRPr>
          </a:p>
        </p:txBody>
      </p:sp>
      <p:sp>
        <p:nvSpPr>
          <p:cNvPr id="43012" name="TextBox 1"/>
          <p:cNvSpPr txBox="1">
            <a:spLocks noChangeArrowheads="1"/>
          </p:cNvSpPr>
          <p:nvPr/>
        </p:nvSpPr>
        <p:spPr bwMode="auto">
          <a:xfrm>
            <a:off x="-1" y="3409950"/>
            <a:ext cx="905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eaLnBrk="1" hangingPunct="1">
              <a:spcBef>
                <a:spcPct val="0"/>
              </a:spcBef>
              <a:buClrTx/>
              <a:buFontTx/>
              <a:buNone/>
            </a:pPr>
            <a:r>
              <a:rPr lang="en-US" altLang="en-US" sz="1800" dirty="0" smtClean="0">
                <a:solidFill>
                  <a:schemeClr val="bg1"/>
                </a:solidFill>
                <a:latin typeface="Arial" charset="0"/>
              </a:rPr>
              <a:t>*This </a:t>
            </a:r>
            <a:r>
              <a:rPr lang="en-US" altLang="en-US" sz="1800" dirty="0">
                <a:solidFill>
                  <a:schemeClr val="bg1"/>
                </a:solidFill>
                <a:latin typeface="Arial" charset="0"/>
              </a:rPr>
              <a:t>approach is essentially the structured What-If that was used before the 7 </a:t>
            </a:r>
            <a:r>
              <a:rPr lang="en-US" altLang="en-US" sz="1800" dirty="0" smtClean="0">
                <a:solidFill>
                  <a:schemeClr val="bg1"/>
                </a:solidFill>
                <a:latin typeface="Arial" charset="0"/>
              </a:rPr>
              <a:t>GW </a:t>
            </a:r>
            <a:r>
              <a:rPr lang="en-US" altLang="en-US" sz="1800" dirty="0">
                <a:solidFill>
                  <a:schemeClr val="bg1"/>
                </a:solidFill>
                <a:latin typeface="Arial" charset="0"/>
              </a:rPr>
              <a:t>HAZOP approach was developed in </a:t>
            </a:r>
            <a:r>
              <a:rPr lang="en-US" altLang="en-US" sz="1800" dirty="0" smtClean="0">
                <a:solidFill>
                  <a:schemeClr val="bg1"/>
                </a:solidFill>
                <a:latin typeface="Arial" charset="0"/>
              </a:rPr>
              <a:t>1963; it </a:t>
            </a:r>
            <a:r>
              <a:rPr lang="en-US" altLang="en-US" sz="1800" dirty="0">
                <a:solidFill>
                  <a:schemeClr val="bg1"/>
                </a:solidFill>
                <a:latin typeface="Arial" charset="0"/>
              </a:rPr>
              <a:t>turns out that it is </a:t>
            </a:r>
            <a:r>
              <a:rPr lang="en-US" altLang="en-US" sz="1800" dirty="0" smtClean="0">
                <a:solidFill>
                  <a:schemeClr val="bg1"/>
                </a:solidFill>
                <a:latin typeface="Arial" charset="0"/>
              </a:rPr>
              <a:t>sufficiently thorough </a:t>
            </a:r>
            <a:r>
              <a:rPr lang="en-US" altLang="en-US" sz="1800" dirty="0">
                <a:solidFill>
                  <a:schemeClr val="bg1"/>
                </a:solidFill>
                <a:latin typeface="Arial" charset="0"/>
              </a:rPr>
              <a:t>for nearly all </a:t>
            </a:r>
            <a:r>
              <a:rPr lang="en-US" altLang="en-US" sz="1800" dirty="0" smtClean="0">
                <a:solidFill>
                  <a:schemeClr val="bg1"/>
                </a:solidFill>
                <a:latin typeface="Arial" charset="0"/>
              </a:rPr>
              <a:t>processes/procedures</a:t>
            </a:r>
            <a:endParaRPr lang="en-US" altLang="en-US" sz="1800" dirty="0">
              <a:solidFill>
                <a:schemeClr val="bg1"/>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77730067"/>
              </p:ext>
            </p:extLst>
          </p:nvPr>
        </p:nvGraphicFramePr>
        <p:xfrm>
          <a:off x="76200" y="1123949"/>
          <a:ext cx="8975725" cy="2238103"/>
        </p:xfrm>
        <a:graphic>
          <a:graphicData uri="http://schemas.openxmlformats.org/drawingml/2006/table">
            <a:tbl>
              <a:tblPr>
                <a:tableStyleId>{5C22544A-7EE6-4342-B048-85BDC9FD1C3A}</a:tableStyleId>
              </a:tblPr>
              <a:tblGrid>
                <a:gridCol w="2639888"/>
                <a:gridCol w="6335837"/>
              </a:tblGrid>
              <a:tr h="250372">
                <a:tc>
                  <a:txBody>
                    <a:bodyPr/>
                    <a:lstStyle/>
                    <a:p>
                      <a:pPr marL="0" marR="0" algn="r">
                        <a:spcBef>
                          <a:spcPts val="0"/>
                        </a:spcBef>
                        <a:spcAft>
                          <a:spcPts val="0"/>
                        </a:spcAft>
                      </a:pPr>
                      <a:r>
                        <a:rPr lang="en-US" sz="1800" dirty="0">
                          <a:solidFill>
                            <a:srgbClr val="FF0000"/>
                          </a:solidFill>
                          <a:effectLst/>
                        </a:rPr>
                        <a:t>Guide Phrase</a:t>
                      </a:r>
                      <a:endParaRPr lang="en-US" sz="1800" dirty="0">
                        <a:solidFill>
                          <a:srgbClr val="FF000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solidFill>
                            <a:srgbClr val="FF0000"/>
                          </a:solidFill>
                          <a:effectLst/>
                        </a:rPr>
                        <a:t>Meaning When Applied to a Step</a:t>
                      </a:r>
                      <a:endParaRPr lang="en-US" sz="1800" dirty="0">
                        <a:solidFill>
                          <a:srgbClr val="FF0000"/>
                        </a:solidFill>
                        <a:effectLst/>
                        <a:latin typeface="Times New Roman"/>
                        <a:ea typeface="Times New Roman"/>
                      </a:endParaRPr>
                    </a:p>
                  </a:txBody>
                  <a:tcPr marL="68580" marR="68580" marT="0" marB="0"/>
                </a:tc>
              </a:tr>
              <a:tr h="500743">
                <a:tc>
                  <a:txBody>
                    <a:bodyPr/>
                    <a:lstStyle/>
                    <a:p>
                      <a:pPr marL="0" marR="0" algn="r">
                        <a:spcBef>
                          <a:spcPts val="0"/>
                        </a:spcBef>
                        <a:spcAft>
                          <a:spcPts val="0"/>
                        </a:spcAft>
                      </a:pPr>
                      <a:r>
                        <a:rPr lang="en-US" sz="1600" b="1" dirty="0">
                          <a:effectLst/>
                        </a:rPr>
                        <a:t>Step is Missing from Procedure (optional)</a:t>
                      </a:r>
                      <a:endParaRPr lang="en-US" sz="1600" b="1"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rPr>
                        <a:t>A step or precaution is missing from the written procedure prior to this step </a:t>
                      </a:r>
                      <a:endParaRPr lang="en-US" sz="1600" dirty="0">
                        <a:effectLst/>
                        <a:latin typeface="Times New Roman"/>
                        <a:ea typeface="Times New Roman"/>
                      </a:endParaRPr>
                    </a:p>
                  </a:txBody>
                  <a:tcPr marL="68580" marR="68580" marT="0" marB="0"/>
                </a:tc>
              </a:tr>
              <a:tr h="250372">
                <a:tc>
                  <a:txBody>
                    <a:bodyPr/>
                    <a:lstStyle/>
                    <a:p>
                      <a:pPr marL="0" marR="0" algn="r">
                        <a:spcBef>
                          <a:spcPts val="0"/>
                        </a:spcBef>
                        <a:spcAft>
                          <a:spcPts val="0"/>
                        </a:spcAft>
                      </a:pPr>
                      <a:r>
                        <a:rPr lang="en-US" sz="1600" b="1" dirty="0">
                          <a:effectLst/>
                        </a:rPr>
                        <a:t>Step not performed</a:t>
                      </a:r>
                      <a:endParaRPr lang="en-US" sz="1600" b="1"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rPr>
                        <a:t>The specified intent of this step is not performed fully (includes the concept of  “Part-of”)</a:t>
                      </a:r>
                      <a:endParaRPr lang="en-US" sz="1600" dirty="0">
                        <a:effectLst/>
                        <a:latin typeface="Times New Roman"/>
                        <a:ea typeface="Times New Roman"/>
                      </a:endParaRPr>
                    </a:p>
                  </a:txBody>
                  <a:tcPr marL="68580" marR="68580" marT="0" marB="0"/>
                </a:tc>
              </a:tr>
              <a:tr h="751115">
                <a:tc>
                  <a:txBody>
                    <a:bodyPr/>
                    <a:lstStyle/>
                    <a:p>
                      <a:pPr marL="0" marR="0" algn="r">
                        <a:spcBef>
                          <a:spcPts val="0"/>
                        </a:spcBef>
                        <a:spcAft>
                          <a:spcPts val="0"/>
                        </a:spcAft>
                      </a:pPr>
                      <a:r>
                        <a:rPr lang="en-US" sz="1600" b="1" dirty="0">
                          <a:effectLst/>
                        </a:rPr>
                        <a:t>Step performed wrong</a:t>
                      </a:r>
                      <a:endParaRPr lang="en-US" sz="1600" b="1"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rPr>
                        <a:t>The step is performed in an incorrect manner (the specifics of the error are left to the team to discuss).  Includes all errors of commission concepts such as More, Less, Sequence Wrong, As Well As, and Other Than</a:t>
                      </a:r>
                      <a:endParaRPr lang="en-US" sz="1600" dirty="0">
                        <a:effectLst/>
                        <a:latin typeface="Times New Roman"/>
                        <a:ea typeface="Times New Roman"/>
                      </a:endParaRPr>
                    </a:p>
                  </a:txBody>
                  <a:tcPr marL="68580" marR="68580" marT="0" marB="0"/>
                </a:tc>
              </a:tr>
            </a:tbl>
          </a:graphicData>
        </a:graphic>
      </p:graphicFrame>
      <p:sp>
        <p:nvSpPr>
          <p:cNvPr id="7" name="Slide Number Placeholder 3"/>
          <p:cNvSpPr txBox="1">
            <a:spLocks noGrp="1"/>
          </p:cNvSpPr>
          <p:nvPr/>
        </p:nvSpPr>
        <p:spPr bwMode="auto">
          <a:xfrm>
            <a:off x="8686800" y="4857750"/>
            <a:ext cx="365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a:spcBef>
                <a:spcPts val="300"/>
              </a:spcBef>
              <a:buClr>
                <a:srgbClr val="A04DA3"/>
              </a:buClr>
              <a:buFont typeface="Georgia" pitchFamily="18" charset="0"/>
              <a:buChar char="•"/>
              <a:defRPr sz="2800">
                <a:solidFill>
                  <a:schemeClr val="tx1"/>
                </a:solidFill>
                <a:latin typeface="Trebuchet MS" pitchFamily="34" charset="0"/>
              </a:defRPr>
            </a:lvl1pPr>
            <a:lvl2pPr marL="742950" indent="-285750">
              <a:spcBef>
                <a:spcPts val="300"/>
              </a:spcBef>
              <a:buClr>
                <a:schemeClr val="accent2"/>
              </a:buClr>
              <a:buFont typeface="Georgia" pitchFamily="18" charset="0"/>
              <a:buChar char="▫"/>
              <a:defRPr sz="2600">
                <a:solidFill>
                  <a:schemeClr val="accent2"/>
                </a:solidFill>
                <a:latin typeface="Trebuchet MS" pitchFamily="34" charset="0"/>
              </a:defRPr>
            </a:lvl2pPr>
            <a:lvl3pPr marL="1143000" indent="-228600">
              <a:spcBef>
                <a:spcPts val="300"/>
              </a:spcBef>
              <a:buClr>
                <a:schemeClr val="accent1"/>
              </a:buClr>
              <a:buFont typeface="Wingdings 2" pitchFamily="18" charset="2"/>
              <a:buChar char=""/>
              <a:defRPr sz="2400">
                <a:solidFill>
                  <a:schemeClr val="accent1"/>
                </a:solidFill>
                <a:latin typeface="Trebuchet MS" pitchFamily="34" charset="0"/>
              </a:defRPr>
            </a:lvl3pPr>
            <a:lvl4pPr marL="1600200" indent="-228600">
              <a:spcBef>
                <a:spcPts val="300"/>
              </a:spcBef>
              <a:buClr>
                <a:schemeClr val="accent1"/>
              </a:buClr>
              <a:buFont typeface="Wingdings 2" pitchFamily="18" charset="2"/>
              <a:buChar char=""/>
              <a:defRPr sz="2200">
                <a:solidFill>
                  <a:schemeClr val="accent1"/>
                </a:solidFill>
                <a:latin typeface="Trebuchet MS" pitchFamily="34" charset="0"/>
              </a:defRPr>
            </a:lvl4pPr>
            <a:lvl5pPr marL="2057400" indent="-228600">
              <a:spcBef>
                <a:spcPts val="300"/>
              </a:spcBef>
              <a:buClr>
                <a:srgbClr val="A04DA3"/>
              </a:buClr>
              <a:buFont typeface="Georgia" pitchFamily="18" charset="0"/>
              <a:buChar char="▫"/>
              <a:defRPr sz="2000">
                <a:solidFill>
                  <a:srgbClr val="A04DA3"/>
                </a:solidFill>
                <a:latin typeface="Trebuchet MS"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rebuchet MS" pitchFamily="34" charset="0"/>
              </a:defRPr>
            </a:lvl9pPr>
          </a:lstStyle>
          <a:p>
            <a:pPr algn="ctr" eaLnBrk="1" hangingPunct="1">
              <a:spcBef>
                <a:spcPct val="0"/>
              </a:spcBef>
              <a:buClrTx/>
              <a:buFontTx/>
              <a:buNone/>
            </a:pPr>
            <a:fld id="{33546B30-1E20-4314-A3F7-76E87F610F08}" type="slidenum">
              <a:rPr lang="en-US" altLang="en-US" sz="1200">
                <a:solidFill>
                  <a:schemeClr val="bg1"/>
                </a:solidFill>
                <a:latin typeface="Arial" charset="0"/>
              </a:rPr>
              <a:pPr algn="ctr" eaLnBrk="1" hangingPunct="1">
                <a:spcBef>
                  <a:spcPct val="0"/>
                </a:spcBef>
                <a:buClrTx/>
                <a:buFontTx/>
                <a:buNone/>
              </a:pPr>
              <a:t>9</a:t>
            </a:fld>
            <a:endParaRPr lang="en-US" altLang="en-US" sz="1200" dirty="0">
              <a:solidFill>
                <a:schemeClr val="bg1"/>
              </a:solidFill>
              <a:latin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15542</TotalTime>
  <Words>2193</Words>
  <Application>Microsoft Office PowerPoint</Application>
  <PresentationFormat>On-screen Show (16:9)</PresentationFormat>
  <Paragraphs>183</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Metro</vt:lpstr>
      <vt:lpstr>Lessons Learned from Scenarios Found during PHA of Startup, Shutdown and Online Maintenance</vt:lpstr>
      <vt:lpstr>Stephen Bridges Process Safety Engineer, Process Improvement Institute (PII)</vt:lpstr>
      <vt:lpstr>PowerPoint Presentation</vt:lpstr>
      <vt:lpstr>When do most Major Process Safety Accidents Occur?</vt:lpstr>
      <vt:lpstr>The [Sad] State of Current PHAs</vt:lpstr>
      <vt:lpstr>Approach for Fully Addressing Human Factors in Hazard Evaluations (PHAs)  </vt:lpstr>
      <vt:lpstr>PowerPoint Presentation</vt:lpstr>
      <vt:lpstr>PowerPoint Presentation</vt:lpstr>
      <vt:lpstr>PowerPoint Presentation</vt:lpstr>
      <vt:lpstr>PowerPoint Presentation</vt:lpstr>
      <vt:lpstr>CASE STUDIEs:  PHA of non-routine Operating Modes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3 – Olefin plant, Saudi Arabia</vt:lpstr>
      <vt:lpstr>Case study 3 – Olefin plant, Saudi Arabia</vt:lpstr>
      <vt:lpstr>Case study 4 – CHEMANOL, Saudi Arabia</vt:lpstr>
      <vt:lpstr>Case study 4 – CHEMANOL, Saudi Arabia</vt:lpstr>
      <vt:lpstr>PowerPoint Presentation</vt:lpstr>
      <vt:lpstr>PowerPoint Presentation</vt:lpstr>
      <vt:lpstr>PowerPoint Presentation</vt:lpstr>
      <vt:lpstr>Questions or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Safety Management at BANAGAS</dc:title>
  <dc:creator>William Bridges</dc:creator>
  <cp:lastModifiedBy>Stephen Bridges</cp:lastModifiedBy>
  <cp:revision>295</cp:revision>
  <cp:lastPrinted>2015-10-25T19:41:23Z</cp:lastPrinted>
  <dcterms:created xsi:type="dcterms:W3CDTF">2014-08-17T07:22:26Z</dcterms:created>
  <dcterms:modified xsi:type="dcterms:W3CDTF">2020-08-21T16:57:02Z</dcterms:modified>
</cp:coreProperties>
</file>